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256" r:id="rId2"/>
    <p:sldId id="295" r:id="rId3"/>
    <p:sldId id="262" r:id="rId4"/>
    <p:sldId id="264" r:id="rId5"/>
    <p:sldId id="266" r:id="rId6"/>
    <p:sldId id="268" r:id="rId7"/>
    <p:sldId id="269" r:id="rId8"/>
    <p:sldId id="270" r:id="rId9"/>
    <p:sldId id="285" r:id="rId10"/>
    <p:sldId id="286" r:id="rId11"/>
    <p:sldId id="290" r:id="rId12"/>
    <p:sldId id="289" r:id="rId13"/>
    <p:sldId id="297" r:id="rId14"/>
    <p:sldId id="291" r:id="rId15"/>
    <p:sldId id="298" r:id="rId16"/>
    <p:sldId id="299" r:id="rId17"/>
    <p:sldId id="300" r:id="rId18"/>
    <p:sldId id="301" r:id="rId19"/>
    <p:sldId id="302" r:id="rId20"/>
    <p:sldId id="303" r:id="rId21"/>
    <p:sldId id="292" r:id="rId22"/>
    <p:sldId id="304" r:id="rId23"/>
    <p:sldId id="305" r:id="rId24"/>
    <p:sldId id="293" r:id="rId25"/>
    <p:sldId id="294" r:id="rId26"/>
    <p:sldId id="288" r:id="rId27"/>
    <p:sldId id="276" r:id="rId28"/>
    <p:sldId id="281" r:id="rId29"/>
    <p:sldId id="284" r:id="rId30"/>
    <p:sldId id="283" r:id="rId31"/>
    <p:sldId id="280" r:id="rId32"/>
    <p:sldId id="278" r:id="rId33"/>
    <p:sldId id="282" r:id="rId34"/>
    <p:sldId id="277" r:id="rId35"/>
    <p:sldId id="279" r:id="rId36"/>
    <p:sldId id="271" r:id="rId37"/>
    <p:sldId id="272" r:id="rId38"/>
    <p:sldId id="273" r:id="rId39"/>
    <p:sldId id="274" r:id="rId40"/>
    <p:sldId id="275" r:id="rId41"/>
    <p:sldId id="265" r:id="rId42"/>
    <p:sldId id="267" r:id="rId43"/>
    <p:sldId id="260" r:id="rId44"/>
    <p:sldId id="263" r:id="rId45"/>
    <p:sldId id="257" r:id="rId46"/>
    <p:sldId id="258" r:id="rId47"/>
    <p:sldId id="259" r:id="rId4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861" autoAdjust="0"/>
  </p:normalViewPr>
  <p:slideViewPr>
    <p:cSldViewPr snapToGrid="0">
      <p:cViewPr>
        <p:scale>
          <a:sx n="75" d="100"/>
          <a:sy n="75" d="100"/>
        </p:scale>
        <p:origin x="13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Microsoft_Excel_______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___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97D0-4F1E-B54A-EF9F4C3AB6A8}"/>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97D0-4F1E-B54A-EF9F4C3AB6A8}"/>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ja-JP" altLang="en-US" sz="1860" b="1" dirty="0" smtClean="0"/>
                  <a:t>分岐網羅率</a:t>
                </a:r>
                <a:r>
                  <a:rPr lang="en-US" altLang="ja-JP" sz="1860" b="1" dirty="0" smtClean="0"/>
                  <a:t> </a:t>
                </a:r>
                <a:r>
                  <a:rPr lang="en-US" altLang="ja-JP" sz="1860" b="1" dirty="0"/>
                  <a:t>(%)</a:t>
                </a:r>
                <a:endParaRPr lang="ja-JP" altLang="en-US" sz="1860" b="1" dirty="0"/>
              </a:p>
            </c:rich>
          </c:tx>
          <c:layout/>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63EF-4518-B8F8-A9743745BDF4}"/>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63EF-4518-B8F8-A9743745BDF4}"/>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命令網羅率</a:t>
                </a:r>
                <a:r>
                  <a:rPr lang="en-US" altLang="ja-JP" sz="1860" b="1" i="0" baseline="0" dirty="0" smtClean="0">
                    <a:effectLst/>
                  </a:rPr>
                  <a:t> </a:t>
                </a:r>
                <a:r>
                  <a:rPr lang="en-US" altLang="ja-JP" sz="1860" b="1" i="0" baseline="0" dirty="0">
                    <a:effectLst/>
                  </a:rPr>
                  <a:t>(%)</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65000"/>
                  <a:lumOff val="3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lumMod val="65000"/>
                  <a:lumOff val="35000"/>
                </a:schemeClr>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wrap="square" lIns="0" tIns="0" rIns="0" bIns="0" anchor="ctr" anchorCtr="1"/>
              <a:lstStyle/>
              <a:p>
                <a:pPr algn="ctr">
                  <a:defRPr/>
                </a:pPr>
                <a:r>
                  <a:rPr lang="ja-JP" altLang="en-US" sz="1860" b="1" dirty="0" smtClean="0"/>
                  <a:t>タスク完了までの時間</a:t>
                </a:r>
                <a:r>
                  <a:rPr lang="en-US" altLang="ja-JP" sz="1860" b="1" dirty="0" smtClean="0"/>
                  <a:t> </a:t>
                </a:r>
                <a:r>
                  <a:rPr lang="en-US" altLang="ja-JP" sz="1860" b="1" dirty="0" smtClean="0"/>
                  <a:t>(m)</a:t>
                </a:r>
                <a:endParaRPr lang="ja-JP" sz="1860" b="1" dirty="0"/>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chart>
  <cx:clrMapOvr bg1="lt1" tx1="dk1" bg2="lt2" tx2="dk2" accent1="accent1" accent2="accent2" accent3="accent3" accent4="accent4" accent5="accent5" accent6="accent6" hlink="hlink" folHlink="folHlink"/>
</cx: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1623-4AB5-9C8C-4C85A03FFFAF}"/>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1623-4AB5-9C8C-4C85A03FFFAF}"/>
            </c:ext>
          </c:extLst>
        </c:ser>
        <c:dLbls>
          <c:showLegendKey val="0"/>
          <c:showVal val="0"/>
          <c:showCatName val="0"/>
          <c:showSerName val="0"/>
          <c:showPercent val="0"/>
          <c:showBubbleSize val="0"/>
        </c:dLbls>
        <c:gapWidth val="219"/>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テストスメルの数</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39666-4CFB-4E6B-B177-7CFA27AD2689}" type="datetimeFigureOut">
              <a:rPr kumimoji="1" lang="ja-JP" altLang="en-US" smtClean="0"/>
              <a:t>2020/1/21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46B3D3-221E-4416-9B22-96101BADF002}" type="slidenum">
              <a:rPr kumimoji="1" lang="ja-JP" altLang="en-US" smtClean="0"/>
              <a:t>‹#›</a:t>
            </a:fld>
            <a:endParaRPr kumimoji="1" lang="ja-JP" altLang="en-US"/>
          </a:p>
        </p:txBody>
      </p:sp>
    </p:spTree>
    <p:extLst>
      <p:ext uri="{BB962C8B-B14F-4D97-AF65-F5344CB8AC3E}">
        <p14:creationId xmlns:p14="http://schemas.microsoft.com/office/powerpoint/2010/main" val="198251091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具体的にやった研究内容をまとめると</a:t>
            </a:r>
            <a:endParaRPr kumimoji="1" lang="en-US" altLang="ja-JP" dirty="0" smtClean="0"/>
          </a:p>
          <a:p>
            <a:endParaRPr kumimoji="1" lang="en-US" altLang="ja-JP" dirty="0" smtClean="0"/>
          </a:p>
          <a:p>
            <a:r>
              <a:rPr kumimoji="1" lang="ja-JP" altLang="en-US" dirty="0" smtClean="0"/>
              <a:t>まずはじめに，テストスイート自動推薦手法の提案ということで，</a:t>
            </a:r>
            <a:r>
              <a:rPr kumimoji="1" lang="en-US" altLang="ja-JP" dirty="0" smtClean="0"/>
              <a:t>~~</a:t>
            </a:r>
            <a:r>
              <a:rPr kumimoji="1" lang="ja-JP" altLang="en-US" dirty="0" smtClean="0"/>
              <a:t>を提案しました</a:t>
            </a:r>
            <a:endParaRPr kumimoji="1" lang="en-US" altLang="ja-JP" dirty="0" smtClean="0"/>
          </a:p>
          <a:p>
            <a:endParaRPr kumimoji="1" lang="en-US" altLang="ja-JP" dirty="0" smtClean="0"/>
          </a:p>
          <a:p>
            <a:r>
              <a:rPr kumimoji="1" lang="ja-JP" altLang="en-US" dirty="0" smtClean="0"/>
              <a:t>次に，</a:t>
            </a:r>
            <a:r>
              <a:rPr kumimoji="1" lang="en-US" altLang="ja-JP" dirty="0" err="1" smtClean="0"/>
              <a:t>SuiteRec</a:t>
            </a:r>
            <a:r>
              <a:rPr kumimoji="1" lang="ja-JP" altLang="en-US" dirty="0" smtClean="0"/>
              <a:t>という開発者が入力したコード片に対応するテストスイートを表示する</a:t>
            </a:r>
            <a:r>
              <a:rPr kumimoji="1" lang="en-US" altLang="ja-JP" dirty="0" smtClean="0"/>
              <a:t>web</a:t>
            </a:r>
            <a:r>
              <a:rPr kumimoji="1" lang="ja-JP" altLang="en-US" dirty="0" smtClean="0"/>
              <a:t>アプリとして開発された</a:t>
            </a:r>
            <a:r>
              <a:rPr kumimoji="1" lang="en-US" altLang="ja-JP" dirty="0" smtClean="0"/>
              <a:t>Interface</a:t>
            </a:r>
            <a:r>
              <a:rPr kumimoji="1" lang="ja-JP" altLang="en-US" dirty="0" smtClean="0"/>
              <a:t>を開発しました</a:t>
            </a:r>
            <a:endParaRPr kumimoji="1" lang="en-US" altLang="ja-JP" dirty="0" smtClean="0"/>
          </a:p>
          <a:p>
            <a:endParaRPr kumimoji="1" lang="en-US" altLang="ja-JP" dirty="0" smtClean="0"/>
          </a:p>
          <a:p>
            <a:r>
              <a:rPr kumimoji="1" lang="ja-JP" altLang="en-US" dirty="0" smtClean="0"/>
              <a:t>最後に，評価実験ということで，提案手法が</a:t>
            </a:r>
            <a:r>
              <a:rPr kumimoji="1" lang="en-US" altLang="ja-JP"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fld id="{C000A129-FE9F-49C8-AD6B-BE96733DA94D}" type="slidenum">
              <a:rPr kumimoji="1" lang="ja-JP" altLang="en-US" smtClean="0"/>
              <a:t>2</a:t>
            </a:fld>
            <a:endParaRPr kumimoji="1" lang="ja-JP" altLang="en-US"/>
          </a:p>
        </p:txBody>
      </p:sp>
    </p:spTree>
    <p:extLst>
      <p:ext uri="{BB962C8B-B14F-4D97-AF65-F5344CB8AC3E}">
        <p14:creationId xmlns:p14="http://schemas.microsoft.com/office/powerpoint/2010/main" val="1346434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ただ，自動生成技術によってすべてが解決できるかと言えばそうではなくて，</a:t>
            </a:r>
            <a:r>
              <a:rPr lang="ja-JP" altLang="en-US" sz="1200" dirty="0" smtClean="0"/>
              <a:t>自動生成されたテストコードは，保守作業を困難にするといった課題があります</a:t>
            </a:r>
            <a:endParaRPr kumimoji="1" lang="en-US" altLang="ja-JP" dirty="0" smtClean="0"/>
          </a:p>
          <a:p>
            <a:endParaRPr kumimoji="1" lang="en-US" altLang="ja-JP" dirty="0" smtClean="0"/>
          </a:p>
          <a:p>
            <a:r>
              <a:rPr kumimoji="1" lang="ja-JP" altLang="en-US" dirty="0" smtClean="0"/>
              <a:t>この主な原因として，</a:t>
            </a:r>
            <a:r>
              <a:rPr kumimoji="1" lang="en-US" altLang="ja-JP" dirty="0" smtClean="0"/>
              <a:t>~~</a:t>
            </a:r>
            <a:r>
              <a:rPr kumimoji="1" lang="ja-JP" altLang="en-US" dirty="0" smtClean="0"/>
              <a:t>ということや</a:t>
            </a:r>
            <a:r>
              <a:rPr kumimoji="1" lang="en-US" altLang="ja-JP" dirty="0" smtClean="0"/>
              <a:t>~~</a:t>
            </a:r>
            <a:r>
              <a:rPr kumimoji="1" lang="ja-JP" altLang="en-US" dirty="0" smtClean="0"/>
              <a:t>と言ったことが挙げられます</a:t>
            </a:r>
            <a:endParaRPr kumimoji="1" lang="en-US" altLang="ja-JP" dirty="0" smtClean="0"/>
          </a:p>
          <a:p>
            <a:endParaRPr kumimoji="1" lang="en-US" altLang="ja-JP" dirty="0" smtClean="0"/>
          </a:p>
          <a:p>
            <a:r>
              <a:rPr kumimoji="1" lang="ja-JP" altLang="en-US" dirty="0" smtClean="0"/>
              <a:t>このような原因から，テストが失敗したとき開発者は自動生成されたテストコードに問題があるのか，テスト対象のコードによるものなのか判断が難しくなります．</a:t>
            </a:r>
            <a:endParaRPr kumimoji="1" lang="en-US" altLang="ja-JP" dirty="0" smtClean="0"/>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5</a:t>
            </a:fld>
            <a:endParaRPr kumimoji="1" lang="ja-JP" altLang="en-US"/>
          </a:p>
        </p:txBody>
      </p:sp>
    </p:spTree>
    <p:extLst>
      <p:ext uri="{BB962C8B-B14F-4D97-AF65-F5344CB8AC3E}">
        <p14:creationId xmlns:p14="http://schemas.microsoft.com/office/powerpoint/2010/main" val="2785489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そこで，この課題の解決するために，本研究では，既存の高品質のテストコードを推薦し再利用することで開発者を支援することを目的としています</a:t>
            </a:r>
            <a:endParaRPr kumimoji="1" lang="en-US" altLang="ja-JP" dirty="0" smtClean="0"/>
          </a:p>
          <a:p>
            <a:endParaRPr kumimoji="1" lang="en-US" altLang="ja-JP" dirty="0" smtClean="0"/>
          </a:p>
          <a:p>
            <a:r>
              <a:rPr kumimoji="1" lang="ja-JP" altLang="en-US" dirty="0" smtClean="0"/>
              <a:t>既存テストの再利用は，コーディング規約や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ja-JP" altLang="en-US" dirty="0" smtClean="0"/>
              <a:t>推薦手法のベースとなるアイディアは，類似コード間でのテスト再利用です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次に提案手法の概要です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7</a:t>
            </a:fld>
            <a:endParaRPr kumimoji="1" lang="ja-JP" altLang="en-US" dirty="0"/>
          </a:p>
        </p:txBody>
      </p:sp>
    </p:spTree>
    <p:extLst>
      <p:ext uri="{BB962C8B-B14F-4D97-AF65-F5344CB8AC3E}">
        <p14:creationId xmlns:p14="http://schemas.microsoft.com/office/powerpoint/2010/main" val="3028500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こちらが提案手法の概要になります</a:t>
            </a:r>
            <a:endParaRPr kumimoji="1" lang="en-US" altLang="ja-JP" dirty="0" smtClean="0"/>
          </a:p>
          <a:p>
            <a:endParaRPr kumimoji="1" lang="en-US" altLang="ja-JP" dirty="0" smtClean="0"/>
          </a:p>
          <a:p>
            <a:r>
              <a:rPr kumimoji="1" lang="ja-JP" altLang="en-US" dirty="0" smtClean="0"/>
              <a:t>提案手法は大きく</a:t>
            </a:r>
            <a:r>
              <a:rPr kumimoji="1" lang="en-US" altLang="ja-JP" dirty="0" smtClean="0"/>
              <a:t>4</a:t>
            </a:r>
            <a:r>
              <a:rPr kumimoji="1" lang="ja-JP" altLang="en-US" dirty="0" err="1" smtClean="0"/>
              <a:t>つの</a:t>
            </a:r>
            <a:r>
              <a:rPr kumimoji="1" lang="en-US" altLang="ja-JP" dirty="0" smtClean="0"/>
              <a:t>step</a:t>
            </a:r>
            <a:r>
              <a:rPr kumimoji="1" lang="ja-JP" altLang="en-US" dirty="0" err="1" smtClean="0"/>
              <a:t>で構</a:t>
            </a:r>
            <a:r>
              <a:rPr kumimoji="1" lang="ja-JP" altLang="en-US" dirty="0" smtClean="0"/>
              <a:t>成されています</a:t>
            </a:r>
            <a:endParaRPr kumimoji="1" lang="en-US" altLang="ja-JP" dirty="0" smtClean="0"/>
          </a:p>
          <a:p>
            <a:endParaRPr kumimoji="1" lang="en-US" altLang="ja-JP" dirty="0" smtClean="0"/>
          </a:p>
          <a:p>
            <a:r>
              <a:rPr kumimoji="1" lang="ja-JP" altLang="en-US" dirty="0" smtClean="0"/>
              <a:t>まず</a:t>
            </a:r>
            <a:r>
              <a:rPr kumimoji="1" lang="en-US" altLang="ja-JP" dirty="0" smtClean="0"/>
              <a:t>step1</a:t>
            </a:r>
            <a:r>
              <a:rPr kumimoji="1" lang="ja-JP" altLang="en-US" dirty="0" smtClean="0"/>
              <a:t>は開発者が入力した関数単位のコード片に対して，</a:t>
            </a:r>
            <a:r>
              <a:rPr kumimoji="1" lang="en-US" altLang="ja-JP" dirty="0" smtClean="0"/>
              <a:t>OSS</a:t>
            </a:r>
            <a:r>
              <a:rPr kumimoji="1" lang="ja-JP" altLang="en-US" dirty="0" smtClean="0"/>
              <a:t>プロジェクトが格納されているソースコードリポジトリ内から類似コードを検出します</a:t>
            </a:r>
            <a:endParaRPr kumimoji="1" lang="en-US" altLang="ja-JP" dirty="0" smtClean="0"/>
          </a:p>
          <a:p>
            <a:endParaRPr kumimoji="1" lang="en-US" altLang="ja-JP" dirty="0" smtClean="0"/>
          </a:p>
          <a:p>
            <a:r>
              <a:rPr kumimoji="1" lang="ja-JP" altLang="en-US" dirty="0" smtClean="0"/>
              <a:t>次に</a:t>
            </a:r>
            <a:r>
              <a:rPr kumimoji="1" lang="en-US" altLang="ja-JP" dirty="0" smtClean="0"/>
              <a:t>step2</a:t>
            </a:r>
            <a:r>
              <a:rPr kumimoji="1" lang="ja-JP" altLang="en-US" dirty="0" smtClean="0"/>
              <a:t>では，検出された類似コードに対応するテストコードを</a:t>
            </a:r>
            <a:r>
              <a:rPr kumimoji="1" lang="en-US" altLang="ja-JP" dirty="0" smtClean="0"/>
              <a:t>Test Code Database</a:t>
            </a:r>
            <a:r>
              <a:rPr kumimoji="1" lang="ja-JP" altLang="en-US" dirty="0" smtClean="0"/>
              <a:t>内から検索します</a:t>
            </a:r>
            <a:endParaRPr kumimoji="1" lang="en-US" altLang="ja-JP" dirty="0" smtClean="0"/>
          </a:p>
          <a:p>
            <a:endParaRPr kumimoji="1" lang="en-US" altLang="ja-JP" dirty="0" smtClean="0"/>
          </a:p>
          <a:p>
            <a:r>
              <a:rPr kumimoji="1" lang="ja-JP" altLang="en-US" dirty="0" smtClean="0"/>
              <a:t>で，</a:t>
            </a:r>
            <a:r>
              <a:rPr kumimoji="1" lang="en-US" altLang="ja-JP" dirty="0" smtClean="0"/>
              <a:t>step3</a:t>
            </a:r>
            <a:r>
              <a:rPr kumimoji="1" lang="ja-JP" altLang="en-US" dirty="0" smtClean="0"/>
              <a:t>では検索されたテストコードに含まれているテストスメルを検出します</a:t>
            </a:r>
            <a:endParaRPr kumimoji="1" lang="en-US" altLang="ja-JP" dirty="0" smtClean="0"/>
          </a:p>
          <a:p>
            <a:endParaRPr kumimoji="1" lang="en-US" altLang="ja-JP" dirty="0" smtClean="0"/>
          </a:p>
          <a:p>
            <a:r>
              <a:rPr kumimoji="1" lang="ja-JP" altLang="en-US" dirty="0" smtClean="0"/>
              <a:t>最後に</a:t>
            </a:r>
            <a:r>
              <a:rPr kumimoji="1" lang="en-US" altLang="ja-JP" dirty="0" smtClean="0"/>
              <a:t>step4</a:t>
            </a:r>
            <a:r>
              <a:rPr kumimoji="1" lang="ja-JP" altLang="en-US" dirty="0" smtClean="0"/>
              <a:t>では，</a:t>
            </a:r>
            <a:r>
              <a:rPr kumimoji="1" lang="en-US" altLang="ja-JP" dirty="0" smtClean="0"/>
              <a:t>step1</a:t>
            </a:r>
            <a:r>
              <a:rPr kumimoji="1" lang="ja-JP" altLang="en-US" dirty="0" smtClean="0"/>
              <a:t>の類似度と</a:t>
            </a:r>
            <a:r>
              <a:rPr kumimoji="1" lang="en-US" altLang="ja-JP" dirty="0" smtClean="0"/>
              <a:t>step3</a:t>
            </a:r>
            <a:r>
              <a:rPr kumimoji="1" lang="ja-JP" altLang="en-US" dirty="0" err="1" smtClean="0"/>
              <a:t>で検</a:t>
            </a:r>
            <a:r>
              <a:rPr kumimoji="1" lang="ja-JP" altLang="en-US" dirty="0" smtClean="0"/>
              <a:t>出されたテストスメル数を基に推薦されるテストスイートをランキングして開発者に提示します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C000A129-FE9F-49C8-AD6B-BE96733DA94D}" type="slidenum">
              <a:rPr kumimoji="1" lang="ja-JP" altLang="en-US" smtClean="0"/>
              <a:t>8</a:t>
            </a:fld>
            <a:endParaRPr kumimoji="1" lang="ja-JP" altLang="en-US"/>
          </a:p>
        </p:txBody>
      </p:sp>
    </p:spTree>
    <p:extLst>
      <p:ext uri="{BB962C8B-B14F-4D97-AF65-F5344CB8AC3E}">
        <p14:creationId xmlns:p14="http://schemas.microsoft.com/office/powerpoint/2010/main" val="3725241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CF46B3D3-221E-4416-9B22-96101BADF002}" type="slidenum">
              <a:rPr kumimoji="1" lang="ja-JP" altLang="en-US" smtClean="0"/>
              <a:t>11</a:t>
            </a:fld>
            <a:endParaRPr kumimoji="1" lang="ja-JP" altLang="en-US"/>
          </a:p>
        </p:txBody>
      </p:sp>
    </p:spTree>
    <p:extLst>
      <p:ext uri="{BB962C8B-B14F-4D97-AF65-F5344CB8AC3E}">
        <p14:creationId xmlns:p14="http://schemas.microsoft.com/office/powerpoint/2010/main" val="2782401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提案ツールの評価ですね．提案ツールを定量的及び定性的に評価するために，被験者による実験を行いました．被験者は，</a:t>
            </a:r>
            <a:r>
              <a:rPr lang="en-US" altLang="ja-JP" dirty="0" smtClean="0"/>
              <a:t>3</a:t>
            </a:r>
            <a:r>
              <a:rPr lang="ja-JP" altLang="en-US" dirty="0" err="1" smtClean="0"/>
              <a:t>つの</a:t>
            </a:r>
            <a:r>
              <a:rPr lang="ja-JP" altLang="en-US" dirty="0" smtClean="0"/>
              <a:t>プロダクションコードのテストコードを作成してもらいます．そして提案ツールを使用して作成した場合とそうでない場合のテストコードを比較することで評価を行います．</a:t>
            </a:r>
            <a:endParaRPr lang="en-US" altLang="ja-JP" dirty="0" smtClean="0"/>
          </a:p>
          <a:p>
            <a:endParaRPr lang="en-US" altLang="ja-JP" dirty="0" smtClean="0"/>
          </a:p>
          <a:p>
            <a:r>
              <a:rPr lang="ja-JP" altLang="en-US" dirty="0" smtClean="0"/>
              <a:t>実験を通してコードカバレッジ，実験タスクを終了するまでの時間およびテストコードの品質に関するデータを収集することで，この</a:t>
            </a:r>
            <a:r>
              <a:rPr lang="en-US" altLang="ja-JP" dirty="0" smtClean="0"/>
              <a:t>4</a:t>
            </a:r>
            <a:r>
              <a:rPr lang="ja-JP" altLang="en-US" dirty="0" err="1" smtClean="0"/>
              <a:t>つの</a:t>
            </a:r>
            <a:r>
              <a:rPr lang="en-US" altLang="ja-JP" dirty="0" smtClean="0"/>
              <a:t>RQ</a:t>
            </a:r>
            <a:r>
              <a:rPr lang="ja-JP" altLang="en-US" dirty="0" smtClean="0"/>
              <a:t>に答えることを目指します． </a:t>
            </a:r>
            <a:endParaRPr kumimoji="1" lang="ja-JP" altLang="en-US" dirty="0"/>
          </a:p>
        </p:txBody>
      </p:sp>
      <p:sp>
        <p:nvSpPr>
          <p:cNvPr id="4" name="スライド番号プレースホルダー 3"/>
          <p:cNvSpPr>
            <a:spLocks noGrp="1"/>
          </p:cNvSpPr>
          <p:nvPr>
            <p:ph type="sldNum" sz="quarter" idx="10"/>
          </p:nvPr>
        </p:nvSpPr>
        <p:spPr/>
        <p:txBody>
          <a:bodyPr/>
          <a:lstStyle/>
          <a:p>
            <a:fld id="{C000A129-FE9F-49C8-AD6B-BE96733DA94D}" type="slidenum">
              <a:rPr kumimoji="1" lang="ja-JP" altLang="en-US" smtClean="0"/>
              <a:t>15</a:t>
            </a:fld>
            <a:endParaRPr kumimoji="1" lang="ja-JP" altLang="en-US"/>
          </a:p>
        </p:txBody>
      </p:sp>
    </p:spTree>
    <p:extLst>
      <p:ext uri="{BB962C8B-B14F-4D97-AF65-F5344CB8AC3E}">
        <p14:creationId xmlns:p14="http://schemas.microsoft.com/office/powerpoint/2010/main" val="1726368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C000A129-FE9F-49C8-AD6B-BE96733DA94D}" type="slidenum">
              <a:rPr kumimoji="1" lang="ja-JP" altLang="en-US" smtClean="0"/>
              <a:t>22</a:t>
            </a:fld>
            <a:endParaRPr kumimoji="1" lang="ja-JP" altLang="en-US"/>
          </a:p>
        </p:txBody>
      </p:sp>
    </p:spTree>
    <p:extLst>
      <p:ext uri="{BB962C8B-B14F-4D97-AF65-F5344CB8AC3E}">
        <p14:creationId xmlns:p14="http://schemas.microsoft.com/office/powerpoint/2010/main" val="1478934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CF46B3D3-221E-4416-9B22-96101BADF002}" type="slidenum">
              <a:rPr kumimoji="1" lang="ja-JP" altLang="en-US" smtClean="0"/>
              <a:t>26</a:t>
            </a:fld>
            <a:endParaRPr kumimoji="1" lang="ja-JP" altLang="en-US"/>
          </a:p>
        </p:txBody>
      </p:sp>
    </p:spTree>
    <p:extLst>
      <p:ext uri="{BB962C8B-B14F-4D97-AF65-F5344CB8AC3E}">
        <p14:creationId xmlns:p14="http://schemas.microsoft.com/office/powerpoint/2010/main" val="1213658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我々の以前の調査で類似コードペア間の類似度が高いほどテストを再利用できる可能性が高いことが分かっているので</a:t>
            </a:r>
            <a:endParaRPr kumimoji="1" lang="ja-JP" altLang="en-US" dirty="0"/>
          </a:p>
        </p:txBody>
      </p:sp>
      <p:sp>
        <p:nvSpPr>
          <p:cNvPr id="4" name="スライド番号プレースホルダー 3"/>
          <p:cNvSpPr>
            <a:spLocks noGrp="1"/>
          </p:cNvSpPr>
          <p:nvPr>
            <p:ph type="sldNum" sz="quarter" idx="10"/>
          </p:nvPr>
        </p:nvSpPr>
        <p:spPr/>
        <p:txBody>
          <a:bodyPr/>
          <a:lstStyle/>
          <a:p>
            <a:fld id="{CF46B3D3-221E-4416-9B22-96101BADF002}" type="slidenum">
              <a:rPr kumimoji="1" lang="ja-JP" altLang="en-US" smtClean="0"/>
              <a:t>39</a:t>
            </a:fld>
            <a:endParaRPr kumimoji="1" lang="ja-JP" altLang="en-US"/>
          </a:p>
        </p:txBody>
      </p:sp>
    </p:spTree>
    <p:extLst>
      <p:ext uri="{BB962C8B-B14F-4D97-AF65-F5344CB8AC3E}">
        <p14:creationId xmlns:p14="http://schemas.microsoft.com/office/powerpoint/2010/main" val="760801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atin typeface="Arial" panose="020B0604020202020204" pitchFamily="34" charset="0"/>
                <a:cs typeface="Arial" panose="020B0604020202020204" pitchFamily="34" charset="0"/>
              </a:defRPr>
            </a:lvl1pPr>
          </a:lstStyle>
          <a:p>
            <a:r>
              <a:rPr kumimoji="1" lang="ja-JP" altLang="en-US" dirty="0" smtClean="0"/>
              <a:t>マスター タイトルの書式設定</a:t>
            </a:r>
            <a:endParaRPr kumimoji="1" lang="ja-JP" altLang="en-US" dirty="0"/>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atin typeface="メイリオ" panose="020B0604030504040204" pitchFamily="50" charset="-128"/>
                <a:ea typeface="メイリオ"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dirty="0" smtClean="0"/>
              <a:t>マスター サブタイトルの書式設定</a:t>
            </a:r>
            <a:endParaRPr kumimoji="1" lang="ja-JP" altLang="en-US" dirty="0"/>
          </a:p>
        </p:txBody>
      </p:sp>
      <p:sp>
        <p:nvSpPr>
          <p:cNvPr id="4" name="日付プレースホルダー 3"/>
          <p:cNvSpPr>
            <a:spLocks noGrp="1"/>
          </p:cNvSpPr>
          <p:nvPr>
            <p:ph type="dt" sz="half" idx="10"/>
          </p:nvPr>
        </p:nvSpPr>
        <p:spPr/>
        <p:txBody>
          <a:bodyPr/>
          <a:lstStyle/>
          <a:p>
            <a:fld id="{8CC3ED1F-9DB6-4682-A466-633AE22850D1}" type="datetime1">
              <a:rPr kumimoji="1" lang="ja-JP" altLang="en-US" smtClean="0"/>
              <a:t>2020/1/21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lvl1pPr>
              <a:defRPr sz="1600"/>
            </a:lvl1pPr>
          </a:lstStyle>
          <a:p>
            <a:fld id="{2926F444-8B74-4F2F-867E-9E263B246C4B}" type="slidenum">
              <a:rPr lang="ja-JP" altLang="en-US" smtClean="0"/>
              <a:pPr/>
              <a:t>‹#›</a:t>
            </a:fld>
            <a:endParaRPr lang="ja-JP" altLang="en-US" dirty="0"/>
          </a:p>
        </p:txBody>
      </p:sp>
    </p:spTree>
    <p:extLst>
      <p:ext uri="{BB962C8B-B14F-4D97-AF65-F5344CB8AC3E}">
        <p14:creationId xmlns:p14="http://schemas.microsoft.com/office/powerpoint/2010/main" val="42877730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16A0B1A-2ADA-403E-B39A-31B37A37E522}" type="datetime1">
              <a:rPr kumimoji="1" lang="ja-JP" altLang="en-US" smtClean="0"/>
              <a:t>2020/1/21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926F444-8B74-4F2F-867E-9E263B246C4B}" type="slidenum">
              <a:rPr kumimoji="1" lang="ja-JP" altLang="en-US" smtClean="0"/>
              <a:t>‹#›</a:t>
            </a:fld>
            <a:endParaRPr kumimoji="1" lang="ja-JP" altLang="en-US"/>
          </a:p>
        </p:txBody>
      </p:sp>
    </p:spTree>
    <p:extLst>
      <p:ext uri="{BB962C8B-B14F-4D97-AF65-F5344CB8AC3E}">
        <p14:creationId xmlns:p14="http://schemas.microsoft.com/office/powerpoint/2010/main" val="530533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FBB49698-D8AC-4A74-B09B-296B476111AB}" type="datetime1">
              <a:rPr kumimoji="1" lang="ja-JP" altLang="en-US" smtClean="0"/>
              <a:t>2020/1/21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926F444-8B74-4F2F-867E-9E263B246C4B}" type="slidenum">
              <a:rPr kumimoji="1" lang="ja-JP" altLang="en-US" smtClean="0"/>
              <a:t>‹#›</a:t>
            </a:fld>
            <a:endParaRPr kumimoji="1" lang="ja-JP" altLang="en-US"/>
          </a:p>
        </p:txBody>
      </p:sp>
    </p:spTree>
    <p:extLst>
      <p:ext uri="{BB962C8B-B14F-4D97-AF65-F5344CB8AC3E}">
        <p14:creationId xmlns:p14="http://schemas.microsoft.com/office/powerpoint/2010/main" val="27483877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D22E0E7-CE36-4E4B-839D-261E9BBC2145}" type="datetime1">
              <a:rPr kumimoji="1" lang="ja-JP" altLang="en-US" smtClean="0"/>
              <a:t>2020/1/21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9246700" y="6356350"/>
            <a:ext cx="2743200" cy="365125"/>
          </a:xfrm>
        </p:spPr>
        <p:txBody>
          <a:bodyPr/>
          <a:lstStyle>
            <a:lvl1pPr>
              <a:defRPr sz="2000" b="1"/>
            </a:lvl1pPr>
          </a:lstStyle>
          <a:p>
            <a:fld id="{2926F444-8B74-4F2F-867E-9E263B246C4B}" type="slidenum">
              <a:rPr lang="ja-JP" altLang="en-US" smtClean="0"/>
              <a:pPr/>
              <a:t>‹#›</a:t>
            </a:fld>
            <a:endParaRPr lang="ja-JP" altLang="en-US" dirty="0"/>
          </a:p>
        </p:txBody>
      </p:sp>
    </p:spTree>
    <p:extLst>
      <p:ext uri="{BB962C8B-B14F-4D97-AF65-F5344CB8AC3E}">
        <p14:creationId xmlns:p14="http://schemas.microsoft.com/office/powerpoint/2010/main" val="3512931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F6A5E8B-AEAD-4860-BBD9-A29A326A3AEF}" type="datetime1">
              <a:rPr kumimoji="1" lang="ja-JP" altLang="en-US" smtClean="0"/>
              <a:t>2020/1/21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926F444-8B74-4F2F-867E-9E263B246C4B}" type="slidenum">
              <a:rPr kumimoji="1" lang="ja-JP" altLang="en-US" smtClean="0"/>
              <a:t>‹#›</a:t>
            </a:fld>
            <a:endParaRPr kumimoji="1" lang="ja-JP" altLang="en-US"/>
          </a:p>
        </p:txBody>
      </p:sp>
    </p:spTree>
    <p:extLst>
      <p:ext uri="{BB962C8B-B14F-4D97-AF65-F5344CB8AC3E}">
        <p14:creationId xmlns:p14="http://schemas.microsoft.com/office/powerpoint/2010/main" val="1940740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F4AA20B9-F880-41D0-8670-14646E34349F}" type="datetime1">
              <a:rPr kumimoji="1" lang="ja-JP" altLang="en-US" smtClean="0"/>
              <a:t>2020/1/21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2926F444-8B74-4F2F-867E-9E263B246C4B}" type="slidenum">
              <a:rPr kumimoji="1" lang="ja-JP" altLang="en-US" smtClean="0"/>
              <a:t>‹#›</a:t>
            </a:fld>
            <a:endParaRPr kumimoji="1" lang="ja-JP" altLang="en-US"/>
          </a:p>
        </p:txBody>
      </p:sp>
    </p:spTree>
    <p:extLst>
      <p:ext uri="{BB962C8B-B14F-4D97-AF65-F5344CB8AC3E}">
        <p14:creationId xmlns:p14="http://schemas.microsoft.com/office/powerpoint/2010/main" val="568141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FD4197E0-103D-4503-AE0C-30C0E3711AF0}" type="datetime1">
              <a:rPr kumimoji="1" lang="ja-JP" altLang="en-US" smtClean="0"/>
              <a:t>2020/1/21</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2926F444-8B74-4F2F-867E-9E263B246C4B}" type="slidenum">
              <a:rPr kumimoji="1" lang="ja-JP" altLang="en-US" smtClean="0"/>
              <a:t>‹#›</a:t>
            </a:fld>
            <a:endParaRPr kumimoji="1" lang="ja-JP" altLang="en-US"/>
          </a:p>
        </p:txBody>
      </p:sp>
    </p:spTree>
    <p:extLst>
      <p:ext uri="{BB962C8B-B14F-4D97-AF65-F5344CB8AC3E}">
        <p14:creationId xmlns:p14="http://schemas.microsoft.com/office/powerpoint/2010/main" val="955859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B87D03A5-348B-4C5D-911B-4ED6ACD63C59}" type="datetime1">
              <a:rPr kumimoji="1" lang="ja-JP" altLang="en-US" smtClean="0"/>
              <a:t>2020/1/21</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2926F444-8B74-4F2F-867E-9E263B246C4B}" type="slidenum">
              <a:rPr kumimoji="1" lang="ja-JP" altLang="en-US" smtClean="0"/>
              <a:t>‹#›</a:t>
            </a:fld>
            <a:endParaRPr kumimoji="1" lang="ja-JP" altLang="en-US"/>
          </a:p>
        </p:txBody>
      </p:sp>
    </p:spTree>
    <p:extLst>
      <p:ext uri="{BB962C8B-B14F-4D97-AF65-F5344CB8AC3E}">
        <p14:creationId xmlns:p14="http://schemas.microsoft.com/office/powerpoint/2010/main" val="2155176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5716B28F-6B11-4031-BF1F-1CF0C8844839}" type="datetime1">
              <a:rPr kumimoji="1" lang="ja-JP" altLang="en-US" smtClean="0"/>
              <a:t>2020/1/21</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2926F444-8B74-4F2F-867E-9E263B246C4B}" type="slidenum">
              <a:rPr kumimoji="1" lang="ja-JP" altLang="en-US" smtClean="0"/>
              <a:t>‹#›</a:t>
            </a:fld>
            <a:endParaRPr kumimoji="1" lang="ja-JP" altLang="en-US"/>
          </a:p>
        </p:txBody>
      </p:sp>
    </p:spTree>
    <p:extLst>
      <p:ext uri="{BB962C8B-B14F-4D97-AF65-F5344CB8AC3E}">
        <p14:creationId xmlns:p14="http://schemas.microsoft.com/office/powerpoint/2010/main" val="3852068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09898EF2-CD56-4B93-963D-BCDC94623F1A}" type="datetime1">
              <a:rPr kumimoji="1" lang="ja-JP" altLang="en-US" smtClean="0"/>
              <a:t>2020/1/21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2926F444-8B74-4F2F-867E-9E263B246C4B}" type="slidenum">
              <a:rPr kumimoji="1" lang="ja-JP" altLang="en-US" smtClean="0"/>
              <a:t>‹#›</a:t>
            </a:fld>
            <a:endParaRPr kumimoji="1" lang="ja-JP" altLang="en-US"/>
          </a:p>
        </p:txBody>
      </p:sp>
    </p:spTree>
    <p:extLst>
      <p:ext uri="{BB962C8B-B14F-4D97-AF65-F5344CB8AC3E}">
        <p14:creationId xmlns:p14="http://schemas.microsoft.com/office/powerpoint/2010/main" val="3351756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E3F236A7-29A4-43A8-9472-CB092170D546}" type="datetime1">
              <a:rPr kumimoji="1" lang="ja-JP" altLang="en-US" smtClean="0"/>
              <a:t>2020/1/21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2926F444-8B74-4F2F-867E-9E263B246C4B}" type="slidenum">
              <a:rPr kumimoji="1" lang="ja-JP" altLang="en-US" smtClean="0"/>
              <a:t>‹#›</a:t>
            </a:fld>
            <a:endParaRPr kumimoji="1" lang="ja-JP" altLang="en-US"/>
          </a:p>
        </p:txBody>
      </p:sp>
    </p:spTree>
    <p:extLst>
      <p:ext uri="{BB962C8B-B14F-4D97-AF65-F5344CB8AC3E}">
        <p14:creationId xmlns:p14="http://schemas.microsoft.com/office/powerpoint/2010/main" val="1035611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CE87B9-2F56-463C-B618-53AFB1716F0B}" type="datetime1">
              <a:rPr kumimoji="1" lang="ja-JP" altLang="en-US" smtClean="0"/>
              <a:t>2020/1/21</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910770" y="6356350"/>
            <a:ext cx="3017520" cy="365125"/>
          </a:xfrm>
          <a:prstGeom prst="rect">
            <a:avLst/>
          </a:prstGeom>
        </p:spPr>
        <p:txBody>
          <a:bodyPr vert="horz" lIns="91440" tIns="45720" rIns="91440" bIns="45720" rtlCol="0" anchor="ctr"/>
          <a:lstStyle>
            <a:lvl1pPr algn="r">
              <a:defRPr sz="1800" b="1">
                <a:solidFill>
                  <a:schemeClr val="tx1">
                    <a:tint val="75000"/>
                  </a:schemeClr>
                </a:solidFill>
              </a:defRPr>
            </a:lvl1pPr>
          </a:lstStyle>
          <a:p>
            <a:fld id="{2926F444-8B74-4F2F-867E-9E263B246C4B}" type="slidenum">
              <a:rPr lang="ja-JP" altLang="en-US" smtClean="0"/>
              <a:pPr/>
              <a:t>‹#›</a:t>
            </a:fld>
            <a:endParaRPr lang="ja-JP" altLang="en-US" dirty="0"/>
          </a:p>
        </p:txBody>
      </p:sp>
    </p:spTree>
    <p:extLst>
      <p:ext uri="{BB962C8B-B14F-4D97-AF65-F5344CB8AC3E}">
        <p14:creationId xmlns:p14="http://schemas.microsoft.com/office/powerpoint/2010/main" val="813172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メイリオ" panose="020B0604030504040204" pitchFamily="50" charset="-128"/>
          <a:ea typeface="メイリオ" panose="020B0604030504040204" pitchFamily="50"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6175" y="1048647"/>
            <a:ext cx="9899650" cy="2387600"/>
          </a:xfrm>
        </p:spPr>
        <p:txBody>
          <a:bodyPr>
            <a:normAutofit/>
          </a:bodyPr>
          <a:lstStyle/>
          <a:p>
            <a:r>
              <a:rPr kumimoji="1" lang="ja-JP" altLang="en-US" sz="4400" dirty="0" smtClean="0"/>
              <a:t>ソースコードの類似性に基づいた</a:t>
            </a:r>
            <a:r>
              <a:rPr kumimoji="1" lang="en-US" altLang="ja-JP" sz="4400" dirty="0" smtClean="0"/>
              <a:t/>
            </a:r>
            <a:br>
              <a:rPr kumimoji="1" lang="en-US" altLang="ja-JP" sz="4400" dirty="0" smtClean="0"/>
            </a:br>
            <a:r>
              <a:rPr kumimoji="1" lang="ja-JP" altLang="en-US" sz="4400" dirty="0" smtClean="0"/>
              <a:t>テストコード自動推薦ツール</a:t>
            </a:r>
            <a:r>
              <a:rPr kumimoji="1" lang="en-US" altLang="ja-JP" sz="4400" dirty="0" err="1" smtClean="0"/>
              <a:t>SuiteRec</a:t>
            </a:r>
            <a:endParaRPr kumimoji="1" lang="ja-JP" altLang="en-US" sz="4400" dirty="0"/>
          </a:p>
        </p:txBody>
      </p:sp>
      <p:sp>
        <p:nvSpPr>
          <p:cNvPr id="3" name="サブタイトル 2"/>
          <p:cNvSpPr>
            <a:spLocks noGrp="1"/>
          </p:cNvSpPr>
          <p:nvPr>
            <p:ph type="subTitle" idx="1"/>
          </p:nvPr>
        </p:nvSpPr>
        <p:spPr>
          <a:xfrm>
            <a:off x="1524000" y="4076700"/>
            <a:ext cx="9144000" cy="1181100"/>
          </a:xfrm>
        </p:spPr>
        <p:txBody>
          <a:bodyPr>
            <a:normAutofit/>
          </a:bodyPr>
          <a:lstStyle/>
          <a:p>
            <a:r>
              <a:rPr lang="en-US" altLang="ja-JP" sz="2800" dirty="0" smtClean="0"/>
              <a:t>1811098 </a:t>
            </a:r>
            <a:r>
              <a:rPr lang="ja-JP" altLang="en-US" sz="2800" dirty="0" smtClean="0"/>
              <a:t>倉地 亮介</a:t>
            </a:r>
            <a:endParaRPr kumimoji="1" lang="ja-JP" altLang="en-US" sz="2800" dirty="0"/>
          </a:p>
        </p:txBody>
      </p:sp>
    </p:spTree>
    <p:extLst>
      <p:ext uri="{BB962C8B-B14F-4D97-AF65-F5344CB8AC3E}">
        <p14:creationId xmlns:p14="http://schemas.microsoft.com/office/powerpoint/2010/main" val="3847230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Step2</a:t>
            </a:r>
            <a:r>
              <a:rPr kumimoji="1" lang="en-US" altLang="ja-JP" sz="4000" dirty="0" smtClean="0"/>
              <a:t>: </a:t>
            </a:r>
            <a:r>
              <a:rPr kumimoji="1" lang="ja-JP" altLang="en-US" sz="4000" dirty="0" smtClean="0"/>
              <a:t>テストコードの検索</a:t>
            </a:r>
            <a:endParaRPr kumimoji="1" lang="ja-JP" altLang="en-US" sz="4000" dirty="0"/>
          </a:p>
        </p:txBody>
      </p:sp>
      <p:sp>
        <p:nvSpPr>
          <p:cNvPr id="3"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10</a:t>
            </a:fld>
            <a:endParaRPr lang="ja-JP" altLang="en-US" dirty="0"/>
          </a:p>
        </p:txBody>
      </p:sp>
      <p:sp>
        <p:nvSpPr>
          <p:cNvPr id="12" name="テキスト ボックス 11"/>
          <p:cNvSpPr txBox="1"/>
          <p:nvPr/>
        </p:nvSpPr>
        <p:spPr>
          <a:xfrm>
            <a:off x="1096486" y="6004315"/>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13" name="テキスト ボックス 12"/>
          <p:cNvSpPr txBox="1"/>
          <p:nvPr/>
        </p:nvSpPr>
        <p:spPr>
          <a:xfrm>
            <a:off x="8292504" y="6004315"/>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15" name="正方形/長方形 14"/>
          <p:cNvSpPr/>
          <p:nvPr/>
        </p:nvSpPr>
        <p:spPr>
          <a:xfrm>
            <a:off x="487479" y="3609148"/>
            <a:ext cx="5108251"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endParaRPr lang="en-US" altLang="ja-JP" dirty="0" smtClean="0">
              <a:latin typeface="Consolas" panose="020B0609020204030204" pitchFamily="49" charset="0"/>
            </a:endParaRP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16" name="正方形/長方形 15"/>
          <p:cNvSpPr/>
          <p:nvPr/>
        </p:nvSpPr>
        <p:spPr>
          <a:xfrm>
            <a:off x="6059000" y="3609148"/>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7" name="下矢印 6"/>
          <p:cNvSpPr/>
          <p:nvPr/>
        </p:nvSpPr>
        <p:spPr>
          <a:xfrm rot="5400000">
            <a:off x="5309055" y="4435062"/>
            <a:ext cx="1024176" cy="793050"/>
          </a:xfrm>
          <a:prstGeom prst="down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ja-JP" altLang="en-US"/>
          </a:p>
        </p:txBody>
      </p:sp>
      <p:sp>
        <p:nvSpPr>
          <p:cNvPr id="5" name="テキスト ボックス 4"/>
          <p:cNvSpPr txBox="1"/>
          <p:nvPr/>
        </p:nvSpPr>
        <p:spPr>
          <a:xfrm>
            <a:off x="1923451" y="3239816"/>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テキスト ボックス 10"/>
          <p:cNvSpPr txBox="1"/>
          <p:nvPr/>
        </p:nvSpPr>
        <p:spPr>
          <a:xfrm>
            <a:off x="7849477" y="3239816"/>
            <a:ext cx="2794443"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620568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Step3</a:t>
            </a:r>
            <a:r>
              <a:rPr kumimoji="1" lang="en-US" altLang="ja-JP" sz="4000" dirty="0" smtClean="0"/>
              <a:t>: </a:t>
            </a:r>
            <a:r>
              <a:rPr kumimoji="1" lang="ja-JP" altLang="en-US" sz="4000" dirty="0" smtClean="0"/>
              <a:t>テストスメルの検出</a:t>
            </a:r>
            <a:endParaRPr kumimoji="1" lang="ja-JP" altLang="en-US" sz="4000" dirty="0"/>
          </a:p>
        </p:txBody>
      </p:sp>
      <p:sp>
        <p:nvSpPr>
          <p:cNvPr id="3" name="コンテンツ プレースホルダー 2"/>
          <p:cNvSpPr>
            <a:spLocks noGrp="1"/>
          </p:cNvSpPr>
          <p:nvPr>
            <p:ph idx="1"/>
          </p:nvPr>
        </p:nvSpPr>
        <p:spPr>
          <a:xfrm>
            <a:off x="838200" y="1825625"/>
            <a:ext cx="10515600" cy="1412538"/>
          </a:xfrm>
        </p:spPr>
        <p:txBody>
          <a:bodyPr/>
          <a:lstStyle/>
          <a:p>
            <a:r>
              <a:rPr kumimoji="1" lang="ja-JP" altLang="en-US" dirty="0" smtClean="0"/>
              <a:t>テストスメル検出ツール</a:t>
            </a:r>
            <a:r>
              <a:rPr kumimoji="1" lang="en-US" altLang="ja-JP" dirty="0" smtClean="0"/>
              <a:t>: </a:t>
            </a:r>
            <a:r>
              <a:rPr kumimoji="1" lang="en-US" altLang="ja-JP" dirty="0" err="1" smtClean="0"/>
              <a:t>tsDetect</a:t>
            </a:r>
            <a:r>
              <a:rPr kumimoji="1" lang="en-US" altLang="ja-JP" dirty="0" smtClean="0"/>
              <a:t>[]</a:t>
            </a:r>
          </a:p>
          <a:p>
            <a:pPr lvl="1"/>
            <a:r>
              <a:rPr lang="en-US" altLang="ja-JP" dirty="0" smtClean="0"/>
              <a:t>21</a:t>
            </a:r>
            <a:r>
              <a:rPr lang="ja-JP" altLang="en-US" dirty="0" smtClean="0"/>
              <a:t>種類のテストスメルを検出可能</a:t>
            </a:r>
            <a:endParaRPr lang="en-US" altLang="ja-JP" dirty="0" smtClean="0"/>
          </a:p>
          <a:p>
            <a:pPr lvl="1"/>
            <a:r>
              <a:rPr kumimoji="1" lang="ja-JP" altLang="en-US" dirty="0" smtClean="0"/>
              <a:t>各テストスメルの検出精度</a:t>
            </a:r>
            <a:r>
              <a:rPr kumimoji="1" lang="en-US" altLang="ja-JP" dirty="0" smtClean="0"/>
              <a:t>: 85%~100%</a:t>
            </a:r>
            <a:r>
              <a:rPr kumimoji="1" lang="ja-JP" altLang="en-US" dirty="0" err="1" smtClean="0"/>
              <a:t>、</a:t>
            </a:r>
            <a:r>
              <a:rPr kumimoji="1" lang="ja-JP" altLang="en-US" dirty="0" smtClean="0"/>
              <a:t>再現率</a:t>
            </a:r>
            <a:r>
              <a:rPr kumimoji="1" lang="en-US" altLang="ja-JP" dirty="0" smtClean="0"/>
              <a:t>: 90%~100%</a:t>
            </a:r>
          </a:p>
          <a:p>
            <a:pPr lvl="1"/>
            <a:endParaRPr kumimoji="1" lang="en-US" altLang="ja-JP" dirty="0" smtClean="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11</a:t>
            </a:fld>
            <a:endParaRPr lang="ja-JP" altLang="en-US" dirty="0"/>
          </a:p>
        </p:txBody>
      </p:sp>
      <p:sp>
        <p:nvSpPr>
          <p:cNvPr id="5" name="正方形/長方形 4"/>
          <p:cNvSpPr/>
          <p:nvPr/>
        </p:nvSpPr>
        <p:spPr>
          <a:xfrm>
            <a:off x="838200" y="3721755"/>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520069" y="4402842"/>
            <a:ext cx="890593" cy="946150"/>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graphicFrame>
        <p:nvGraphicFramePr>
          <p:cNvPr id="9" name="表 8"/>
          <p:cNvGraphicFramePr>
            <a:graphicFrameLocks noGrp="1"/>
          </p:cNvGraphicFramePr>
          <p:nvPr>
            <p:extLst>
              <p:ext uri="{D42A27DB-BD31-4B8C-83A1-F6EECF244321}">
                <p14:modId xmlns:p14="http://schemas.microsoft.com/office/powerpoint/2010/main" val="597303626"/>
              </p:ext>
            </p:extLst>
          </p:nvPr>
        </p:nvGraphicFramePr>
        <p:xfrm>
          <a:off x="7543339" y="4020157"/>
          <a:ext cx="3608365" cy="1711520"/>
        </p:xfrm>
        <a:graphic>
          <a:graphicData uri="http://schemas.openxmlformats.org/drawingml/2006/table">
            <a:tbl>
              <a:tblPr firstRow="1" bandRow="1">
                <a:tableStyleId>{B301B821-A1FF-4177-AEE7-76D212191A09}</a:tableStyleId>
              </a:tblPr>
              <a:tblGrid>
                <a:gridCol w="642312">
                  <a:extLst>
                    <a:ext uri="{9D8B030D-6E8A-4147-A177-3AD203B41FA5}">
                      <a16:colId xmlns:a16="http://schemas.microsoft.com/office/drawing/2014/main" val="2831052268"/>
                    </a:ext>
                  </a:extLst>
                </a:gridCol>
                <a:gridCol w="2966053">
                  <a:extLst>
                    <a:ext uri="{9D8B030D-6E8A-4147-A177-3AD203B41FA5}">
                      <a16:colId xmlns:a16="http://schemas.microsoft.com/office/drawing/2014/main" val="2085770676"/>
                    </a:ext>
                  </a:extLst>
                </a:gridCol>
              </a:tblGrid>
              <a:tr h="427880">
                <a:tc>
                  <a:txBody>
                    <a:bodyPr/>
                    <a:lstStyle/>
                    <a:p>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82259585"/>
                  </a:ext>
                </a:extLst>
              </a:tr>
              <a:tr h="427880">
                <a:tc>
                  <a:txBody>
                    <a:bodyPr/>
                    <a:lstStyle/>
                    <a:p>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Assertion </a:t>
                      </a:r>
                      <a:r>
                        <a:rPr kumimoji="1" lang="en-US" altLang="ja-JP" sz="2000" dirty="0" err="1" smtClean="0">
                          <a:latin typeface="メイリオ" panose="020B0604030504040204" pitchFamily="50" charset="-128"/>
                          <a:ea typeface="メイリオ" panose="020B0604030504040204" pitchFamily="50" charset="-128"/>
                        </a:rPr>
                        <a:t>Roullete</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9679138"/>
                  </a:ext>
                </a:extLst>
              </a:tr>
              <a:tr h="427880">
                <a:tc>
                  <a:txBody>
                    <a:bodyPr/>
                    <a:lstStyle/>
                    <a:p>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Exception Handling</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029251206"/>
                  </a:ext>
                </a:extLst>
              </a:tr>
              <a:tr h="427880">
                <a:tc>
                  <a:txBody>
                    <a:bodyPr/>
                    <a:lstStyle/>
                    <a:p>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Eager Test</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587418639"/>
                  </a:ext>
                </a:extLst>
              </a:tr>
            </a:tbl>
          </a:graphicData>
        </a:graphic>
      </p:graphicFrame>
      <p:sp>
        <p:nvSpPr>
          <p:cNvPr id="7" name="角丸四角形 6"/>
          <p:cNvSpPr/>
          <p:nvPr/>
        </p:nvSpPr>
        <p:spPr>
          <a:xfrm>
            <a:off x="4381500" y="3998460"/>
            <a:ext cx="2083904" cy="329428"/>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10" name="図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1243" y="3644128"/>
            <a:ext cx="445604" cy="445604"/>
          </a:xfrm>
          <a:prstGeom prst="rect">
            <a:avLst/>
          </a:prstGeom>
        </p:spPr>
      </p:pic>
      <p:sp>
        <p:nvSpPr>
          <p:cNvPr id="12" name="角丸四角形 11"/>
          <p:cNvSpPr/>
          <p:nvPr/>
        </p:nvSpPr>
        <p:spPr>
          <a:xfrm>
            <a:off x="1297971" y="5163599"/>
            <a:ext cx="5167433" cy="553167"/>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5178510"/>
            <a:ext cx="445604" cy="445604"/>
          </a:xfrm>
          <a:prstGeom prst="rect">
            <a:avLst/>
          </a:prstGeom>
        </p:spPr>
      </p:pic>
    </p:spTree>
    <p:extLst>
      <p:ext uri="{BB962C8B-B14F-4D97-AF65-F5344CB8AC3E}">
        <p14:creationId xmlns:p14="http://schemas.microsoft.com/office/powerpoint/2010/main" val="23033332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877550" cy="1325563"/>
          </a:xfrm>
        </p:spPr>
        <p:txBody>
          <a:bodyPr>
            <a:normAutofit/>
          </a:bodyPr>
          <a:lstStyle/>
          <a:p>
            <a:r>
              <a:rPr lang="en-US" altLang="ja-JP" sz="4000" b="1" dirty="0" smtClean="0"/>
              <a:t>Step4</a:t>
            </a:r>
            <a:r>
              <a:rPr lang="en-US" altLang="ja-JP" sz="4000" dirty="0" smtClean="0"/>
              <a:t>: </a:t>
            </a:r>
            <a:r>
              <a:rPr lang="ja-JP" altLang="en-US" sz="4000" dirty="0" smtClean="0"/>
              <a:t>推薦されるテストスイートの順位付け</a:t>
            </a:r>
            <a:endParaRPr kumimoji="1" lang="ja-JP" altLang="en-US" sz="4000" dirty="0"/>
          </a:p>
        </p:txBody>
      </p:sp>
      <p:sp>
        <p:nvSpPr>
          <p:cNvPr id="3" name="コンテンツ プレースホルダー 2"/>
          <p:cNvSpPr>
            <a:spLocks noGrp="1"/>
          </p:cNvSpPr>
          <p:nvPr>
            <p:ph idx="1"/>
          </p:nvPr>
        </p:nvSpPr>
        <p:spPr>
          <a:xfrm>
            <a:off x="838200" y="1719214"/>
            <a:ext cx="10515600" cy="574675"/>
          </a:xfrm>
        </p:spPr>
        <p:txBody>
          <a:bodyPr/>
          <a:lstStyle/>
          <a:p>
            <a:r>
              <a:rPr lang="ja-JP" altLang="en-US" dirty="0" smtClean="0"/>
              <a:t>テストスイートは以下の</a:t>
            </a:r>
            <a:r>
              <a:rPr lang="en-US" altLang="ja-JP" dirty="0" smtClean="0"/>
              <a:t>2</a:t>
            </a:r>
            <a:r>
              <a:rPr lang="ja-JP" altLang="en-US" dirty="0" err="1" smtClean="0"/>
              <a:t>つの</a:t>
            </a:r>
            <a:r>
              <a:rPr lang="ja-JP" altLang="en-US" dirty="0" smtClean="0"/>
              <a:t>要素を基に順位付けられる</a:t>
            </a:r>
            <a:endParaRPr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12</a:t>
            </a:fld>
            <a:endParaRPr lang="ja-JP" altLang="en-US" dirty="0"/>
          </a:p>
        </p:txBody>
      </p:sp>
      <p:sp>
        <p:nvSpPr>
          <p:cNvPr id="5" name="角丸四角形 4"/>
          <p:cNvSpPr/>
          <p:nvPr/>
        </p:nvSpPr>
        <p:spPr>
          <a:xfrm>
            <a:off x="1516061" y="2774116"/>
            <a:ext cx="4375150" cy="1085255"/>
          </a:xfrm>
          <a:prstGeom prst="roundRect">
            <a:avLst/>
          </a:prstGeom>
          <a:ln w="38100"/>
        </p:spPr>
        <p:style>
          <a:lnRef idx="2">
            <a:schemeClr val="accent5"/>
          </a:lnRef>
          <a:fillRef idx="1">
            <a:schemeClr val="lt1"/>
          </a:fillRef>
          <a:effectRef idx="0">
            <a:schemeClr val="accent5"/>
          </a:effectRef>
          <a:fontRef idx="minor">
            <a:schemeClr val="dk1"/>
          </a:fontRef>
        </p:style>
        <p:txBody>
          <a:bodyPr rtlCol="0" anchor="ctr"/>
          <a:lstStyle/>
          <a:p>
            <a:r>
              <a:rPr lang="ja-JP" altLang="en-US" sz="2400" dirty="0">
                <a:latin typeface="メイリオ" panose="020B0604030504040204" pitchFamily="50" charset="-128"/>
                <a:ea typeface="メイリオ" panose="020B0604030504040204" pitchFamily="50" charset="-128"/>
              </a:rPr>
              <a:t>入力コード片と類似コード片間の類似度</a:t>
            </a:r>
            <a:r>
              <a:rPr lang="en-US" altLang="ja-JP" sz="2400" dirty="0">
                <a:latin typeface="メイリオ" panose="020B0604030504040204" pitchFamily="50" charset="-128"/>
                <a:ea typeface="メイリオ" panose="020B0604030504040204" pitchFamily="50" charset="-128"/>
              </a:rPr>
              <a:t>(Stpe1)</a:t>
            </a:r>
          </a:p>
        </p:txBody>
      </p:sp>
      <p:sp>
        <p:nvSpPr>
          <p:cNvPr id="7" name="テキスト ボックス 6"/>
          <p:cNvSpPr txBox="1"/>
          <p:nvPr/>
        </p:nvSpPr>
        <p:spPr>
          <a:xfrm>
            <a:off x="3024186" y="2377219"/>
            <a:ext cx="1358900" cy="461665"/>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類似</a:t>
            </a:r>
            <a:r>
              <a:rPr lang="ja-JP" altLang="en-US" sz="2400" b="1" dirty="0">
                <a:latin typeface="メイリオ" panose="020B0604030504040204" pitchFamily="50" charset="-128"/>
                <a:ea typeface="メイリオ" panose="020B0604030504040204" pitchFamily="50" charset="-128"/>
              </a:rPr>
              <a:t>度</a:t>
            </a:r>
            <a:endParaRPr kumimoji="1" lang="ja-JP" altLang="en-US" sz="2400" b="1" dirty="0">
              <a:latin typeface="メイリオ" panose="020B0604030504040204" pitchFamily="50" charset="-128"/>
              <a:ea typeface="メイリオ" panose="020B0604030504040204" pitchFamily="50" charset="-128"/>
            </a:endParaRPr>
          </a:p>
        </p:txBody>
      </p:sp>
      <p:sp>
        <p:nvSpPr>
          <p:cNvPr id="9" name="角丸四角形 8"/>
          <p:cNvSpPr/>
          <p:nvPr/>
        </p:nvSpPr>
        <p:spPr>
          <a:xfrm>
            <a:off x="6186486" y="2770234"/>
            <a:ext cx="4375150" cy="1085255"/>
          </a:xfrm>
          <a:prstGeom prst="round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テストスイート内に含まれるテストスメルの数</a:t>
            </a:r>
            <a:r>
              <a:rPr lang="en-US" altLang="ja-JP" sz="2400" dirty="0" smtClean="0">
                <a:latin typeface="メイリオ" panose="020B0604030504040204" pitchFamily="50" charset="-128"/>
                <a:ea typeface="メイリオ" panose="020B0604030504040204" pitchFamily="50" charset="-128"/>
              </a:rPr>
              <a:t>(Stpe3)</a:t>
            </a:r>
          </a:p>
        </p:txBody>
      </p:sp>
      <p:sp>
        <p:nvSpPr>
          <p:cNvPr id="8" name="テキスト ボックス 7"/>
          <p:cNvSpPr txBox="1"/>
          <p:nvPr/>
        </p:nvSpPr>
        <p:spPr>
          <a:xfrm>
            <a:off x="7317579" y="2366157"/>
            <a:ext cx="2112963" cy="461665"/>
          </a:xfrm>
          <a:prstGeom prst="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テストスメル</a:t>
            </a:r>
            <a:endParaRPr kumimoji="1" lang="ja-JP" altLang="en-US" sz="2400" b="1" dirty="0">
              <a:latin typeface="メイリオ" panose="020B0604030504040204" pitchFamily="50" charset="-128"/>
              <a:ea typeface="メイリオ" panose="020B0604030504040204" pitchFamily="50" charset="-128"/>
            </a:endParaRPr>
          </a:p>
        </p:txBody>
      </p:sp>
      <p:sp>
        <p:nvSpPr>
          <p:cNvPr id="11" name="二等辺三角形 10"/>
          <p:cNvSpPr/>
          <p:nvPr/>
        </p:nvSpPr>
        <p:spPr>
          <a:xfrm rot="10800000">
            <a:off x="3733800" y="4171353"/>
            <a:ext cx="4724400" cy="3175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12" name="フローチャート: 代替処理 11"/>
          <p:cNvSpPr/>
          <p:nvPr/>
        </p:nvSpPr>
        <p:spPr>
          <a:xfrm>
            <a:off x="1401761" y="4896447"/>
            <a:ext cx="9401175" cy="1273733"/>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smtClean="0">
                <a:latin typeface="メイリオ" panose="020B0604030504040204" pitchFamily="50" charset="-128"/>
                <a:ea typeface="メイリオ" panose="020B0604030504040204" pitchFamily="50" charset="-128"/>
              </a:rPr>
              <a:t>類似度を優先として並び替え、類似度が同じ場合テストスメルの数で順位づける</a:t>
            </a:r>
            <a:endParaRPr lang="ja-JP" altLang="en-US" sz="32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152477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4000" dirty="0"/>
              <a:t>推薦されるテストスイート</a:t>
            </a:r>
            <a:endParaRPr kumimoji="1" lang="ja-JP" altLang="en-US" sz="4000"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13</a:t>
            </a:fld>
            <a:endParaRPr lang="ja-JP" altLang="en-US" dirty="0"/>
          </a:p>
        </p:txBody>
      </p:sp>
      <p:pic>
        <p:nvPicPr>
          <p:cNvPr id="5" name="図 4"/>
          <p:cNvPicPr>
            <a:picLocks noChangeAspect="1"/>
          </p:cNvPicPr>
          <p:nvPr/>
        </p:nvPicPr>
        <p:blipFill rotWithShape="1">
          <a:blip r:embed="rId2"/>
          <a:srcRect l="17492" t="6732" r="17561" b="50108"/>
          <a:stretch/>
        </p:blipFill>
        <p:spPr>
          <a:xfrm>
            <a:off x="843274" y="1623635"/>
            <a:ext cx="7270786" cy="5234365"/>
          </a:xfrm>
          <a:prstGeom prst="rect">
            <a:avLst/>
          </a:prstGeom>
        </p:spPr>
      </p:pic>
      <p:sp>
        <p:nvSpPr>
          <p:cNvPr id="6" name="コンテンツ プレースホルダー 2"/>
          <p:cNvSpPr txBox="1">
            <a:spLocks/>
          </p:cNvSpPr>
          <p:nvPr/>
        </p:nvSpPr>
        <p:spPr>
          <a:xfrm>
            <a:off x="8227944" y="1986591"/>
            <a:ext cx="3535018" cy="387310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514350" indent="-514350">
              <a:lnSpc>
                <a:spcPct val="130000"/>
              </a:lnSpc>
              <a:buClr>
                <a:schemeClr val="tx2"/>
              </a:buClr>
              <a:buFont typeface="+mj-ea"/>
              <a:buAutoNum type="circleNumDbPlain"/>
            </a:pPr>
            <a:r>
              <a:rPr lang="ja-JP" altLang="en-US" sz="3200" dirty="0" smtClean="0"/>
              <a:t>入力コード</a:t>
            </a:r>
            <a:endParaRPr lang="en-US" altLang="ja-JP" sz="3200" dirty="0" smtClean="0"/>
          </a:p>
          <a:p>
            <a:pPr marL="514350" indent="-514350">
              <a:lnSpc>
                <a:spcPct val="130000"/>
              </a:lnSpc>
              <a:buClr>
                <a:schemeClr val="tx2"/>
              </a:buClr>
              <a:buFont typeface="+mj-ea"/>
              <a:buAutoNum type="circleNumDbPlain"/>
            </a:pPr>
            <a:r>
              <a:rPr lang="ja-JP" altLang="en-US" sz="3200" dirty="0" smtClean="0"/>
              <a:t>類似コード</a:t>
            </a:r>
            <a:endParaRPr lang="en-US" altLang="ja-JP" sz="3200" dirty="0" smtClean="0"/>
          </a:p>
          <a:p>
            <a:pPr marL="514350" indent="-514350">
              <a:lnSpc>
                <a:spcPct val="130000"/>
              </a:lnSpc>
              <a:buClr>
                <a:schemeClr val="tx2"/>
              </a:buClr>
              <a:buFont typeface="+mj-ea"/>
              <a:buAutoNum type="circleNumDbPlain"/>
            </a:pPr>
            <a:r>
              <a:rPr lang="ja-JP" altLang="en-US" sz="3200" dirty="0" smtClean="0"/>
              <a:t>類似度</a:t>
            </a:r>
            <a:r>
              <a:rPr lang="en-US" altLang="ja-JP" sz="3200" dirty="0" smtClean="0"/>
              <a:t>(UPI)</a:t>
            </a:r>
          </a:p>
          <a:p>
            <a:pPr marL="514350" indent="-514350">
              <a:lnSpc>
                <a:spcPct val="130000"/>
              </a:lnSpc>
              <a:buClr>
                <a:schemeClr val="tx2"/>
              </a:buClr>
              <a:buFont typeface="+mj-ea"/>
              <a:buAutoNum type="circleNumDbPlain"/>
            </a:pPr>
            <a:r>
              <a:rPr lang="ja-JP" altLang="en-US" sz="3200" dirty="0" smtClean="0"/>
              <a:t>テストスメル</a:t>
            </a:r>
            <a:endParaRPr lang="en-US" altLang="ja-JP" sz="3200" dirty="0" smtClean="0"/>
          </a:p>
          <a:p>
            <a:pPr marL="514350" indent="-514350">
              <a:lnSpc>
                <a:spcPct val="130000"/>
              </a:lnSpc>
              <a:buClr>
                <a:schemeClr val="tx2"/>
              </a:buClr>
              <a:buFont typeface="+mj-ea"/>
              <a:buAutoNum type="circleNumDbPlain"/>
            </a:pPr>
            <a:r>
              <a:rPr lang="ja-JP" altLang="en-US" sz="3200" dirty="0" smtClean="0"/>
              <a:t>テストスイート</a:t>
            </a:r>
            <a:endParaRPr lang="ja-JP" altLang="en-US" sz="3200" dirty="0"/>
          </a:p>
        </p:txBody>
      </p:sp>
    </p:spTree>
    <p:extLst>
      <p:ext uri="{BB962C8B-B14F-4D97-AF65-F5344CB8AC3E}">
        <p14:creationId xmlns:p14="http://schemas.microsoft.com/office/powerpoint/2010/main" val="41315955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評価</a:t>
            </a:r>
            <a:r>
              <a:rPr lang="ja-JP" altLang="en-US" dirty="0"/>
              <a:t>実験</a:t>
            </a:r>
            <a:endParaRPr kumimoji="1" lang="ja-JP" altLang="en-US" dirty="0"/>
          </a:p>
        </p:txBody>
      </p:sp>
      <p:sp>
        <p:nvSpPr>
          <p:cNvPr id="3" name="コンテンツ プレースホルダー 2"/>
          <p:cNvSpPr>
            <a:spLocks noGrp="1"/>
          </p:cNvSpPr>
          <p:nvPr>
            <p:ph idx="1"/>
          </p:nvPr>
        </p:nvSpPr>
        <p:spPr>
          <a:xfrm>
            <a:off x="838200" y="1562237"/>
            <a:ext cx="10661374" cy="4898197"/>
          </a:xfrm>
        </p:spPr>
        <p:txBody>
          <a:bodyPr>
            <a:normAutofit/>
          </a:bodyPr>
          <a:lstStyle/>
          <a:p>
            <a:r>
              <a:rPr lang="ja-JP" altLang="en-US" dirty="0" smtClean="0"/>
              <a:t>被験者による実験を行い、提案ツールを定量的・定性的に評価</a:t>
            </a:r>
            <a:endParaRPr lang="en-US" altLang="ja-JP" dirty="0" smtClean="0"/>
          </a:p>
          <a:p>
            <a:r>
              <a:rPr lang="ja-JP" altLang="en-US" dirty="0" smtClean="0"/>
              <a:t>実験概要</a:t>
            </a:r>
            <a:endParaRPr lang="en-US" altLang="ja-JP" dirty="0" smtClean="0"/>
          </a:p>
          <a:p>
            <a:pPr lvl="1"/>
            <a:r>
              <a:rPr kumimoji="1" lang="ja-JP" altLang="en-US" dirty="0" smtClean="0"/>
              <a:t>情報科学を専攻する修士課程の学生</a:t>
            </a:r>
            <a:r>
              <a:rPr kumimoji="1" lang="en-US" altLang="ja-JP" dirty="0" smtClean="0"/>
              <a:t>10</a:t>
            </a:r>
            <a:r>
              <a:rPr kumimoji="1" lang="ja-JP" altLang="en-US" dirty="0" smtClean="0"/>
              <a:t>人</a:t>
            </a:r>
            <a:r>
              <a:rPr lang="ja-JP" altLang="en-US" dirty="0" smtClean="0"/>
              <a:t>に</a:t>
            </a:r>
            <a:r>
              <a:rPr kumimoji="1" lang="en-US" altLang="ja-JP" dirty="0" smtClean="0"/>
              <a:t>3</a:t>
            </a:r>
            <a:r>
              <a:rPr kumimoji="1" lang="ja-JP" altLang="en-US" dirty="0" err="1" smtClean="0"/>
              <a:t>つの</a:t>
            </a:r>
            <a:r>
              <a:rPr kumimoji="1" lang="ja-JP" altLang="en-US" dirty="0" smtClean="0"/>
              <a:t>タスクのテストコードを作成してもらう</a:t>
            </a:r>
            <a:endParaRPr kumimoji="1" lang="en-US" altLang="ja-JP" dirty="0" smtClean="0"/>
          </a:p>
          <a:p>
            <a:pPr lvl="1"/>
            <a:endParaRPr kumimoji="1" lang="en-US" altLang="ja-JP" dirty="0" smtClean="0"/>
          </a:p>
          <a:p>
            <a:pPr lvl="1"/>
            <a:endParaRPr lang="en-US" altLang="ja-JP" dirty="0"/>
          </a:p>
          <a:p>
            <a:pPr lvl="1"/>
            <a:endParaRPr kumimoji="1" lang="en-US" altLang="ja-JP" dirty="0" smtClean="0"/>
          </a:p>
          <a:p>
            <a:pPr lvl="1"/>
            <a:endParaRPr lang="en-US" altLang="ja-JP" dirty="0"/>
          </a:p>
          <a:p>
            <a:pPr lvl="1"/>
            <a:endParaRPr kumimoji="1" lang="en-US" altLang="ja-JP" sz="600" dirty="0" smtClean="0"/>
          </a:p>
          <a:p>
            <a:pPr lvl="1"/>
            <a:r>
              <a:rPr lang="en-US" altLang="ja-JP" dirty="0" err="1" smtClean="0"/>
              <a:t>SuiteRec</a:t>
            </a:r>
            <a:r>
              <a:rPr lang="ja-JP" altLang="en-US" dirty="0" smtClean="0"/>
              <a:t>を</a:t>
            </a:r>
            <a:r>
              <a:rPr lang="ja-JP" altLang="en-US" dirty="0"/>
              <a:t>使用した場合とそうでない場合で被験者が作成したテストコード比較する</a:t>
            </a:r>
            <a:endParaRPr lang="en-US" altLang="ja-JP" dirty="0"/>
          </a:p>
          <a:p>
            <a:pPr lvl="1"/>
            <a:r>
              <a:rPr lang="ja-JP" altLang="en-US" dirty="0"/>
              <a:t>実験後にテスト作成タスクに関するアンケートに回答して</a:t>
            </a:r>
            <a:r>
              <a:rPr lang="ja-JP" altLang="en-US" dirty="0" smtClean="0"/>
              <a:t>もらった</a:t>
            </a:r>
            <a:endParaRPr lang="en-US" altLang="ja-JP"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14</a:t>
            </a:fld>
            <a:endParaRPr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4007103731"/>
              </p:ext>
            </p:extLst>
          </p:nvPr>
        </p:nvGraphicFramePr>
        <p:xfrm>
          <a:off x="1662201" y="3328119"/>
          <a:ext cx="9013372" cy="1381760"/>
        </p:xfrm>
        <a:graphic>
          <a:graphicData uri="http://schemas.openxmlformats.org/drawingml/2006/table">
            <a:tbl>
              <a:tblPr firstRow="1" bandRow="1">
                <a:tableStyleId>{5940675A-B579-460E-94D1-54222C63F5DA}</a:tableStyleId>
              </a:tblPr>
              <a:tblGrid>
                <a:gridCol w="1061764">
                  <a:extLst>
                    <a:ext uri="{9D8B030D-6E8A-4147-A177-3AD203B41FA5}">
                      <a16:colId xmlns:a16="http://schemas.microsoft.com/office/drawing/2014/main" val="1118089536"/>
                    </a:ext>
                  </a:extLst>
                </a:gridCol>
                <a:gridCol w="1986237">
                  <a:extLst>
                    <a:ext uri="{9D8B030D-6E8A-4147-A177-3AD203B41FA5}">
                      <a16:colId xmlns:a16="http://schemas.microsoft.com/office/drawing/2014/main" val="1598489831"/>
                    </a:ext>
                  </a:extLst>
                </a:gridCol>
                <a:gridCol w="2960915">
                  <a:extLst>
                    <a:ext uri="{9D8B030D-6E8A-4147-A177-3AD203B41FA5}">
                      <a16:colId xmlns:a16="http://schemas.microsoft.com/office/drawing/2014/main" val="3410595506"/>
                    </a:ext>
                  </a:extLst>
                </a:gridCol>
                <a:gridCol w="3004456">
                  <a:extLst>
                    <a:ext uri="{9D8B030D-6E8A-4147-A177-3AD203B41FA5}">
                      <a16:colId xmlns:a16="http://schemas.microsoft.com/office/drawing/2014/main" val="4107121976"/>
                    </a:ext>
                  </a:extLst>
                </a:gridCol>
              </a:tblGrid>
              <a:tr h="370840">
                <a:tc>
                  <a:txBody>
                    <a:bodyPr/>
                    <a:lstStyle/>
                    <a:p>
                      <a:endParaRPr kumimoji="1" lang="ja-JP" altLang="en-US"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Task1</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Task2</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Task3</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extLst>
                  <a:ext uri="{0D108BD9-81ED-4DB2-BD59-A6C34878D82A}">
                    <a16:rowId xmlns:a16="http://schemas.microsoft.com/office/drawing/2014/main" val="1535672625"/>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概要</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典型的な</a:t>
                      </a:r>
                      <a:r>
                        <a:rPr kumimoji="1" lang="en-US" altLang="ja-JP" dirty="0" err="1" smtClean="0">
                          <a:latin typeface="メイリオ" panose="020B0604030504040204" pitchFamily="50" charset="-128"/>
                          <a:ea typeface="メイリオ" panose="020B0604030504040204" pitchFamily="50" charset="-128"/>
                        </a:rPr>
                        <a:t>FizzBuzz</a:t>
                      </a:r>
                      <a:r>
                        <a:rPr kumimoji="1" lang="ja-JP" altLang="en-US" dirty="0" smtClean="0">
                          <a:latin typeface="メイリオ" panose="020B0604030504040204" pitchFamily="50" charset="-128"/>
                          <a:ea typeface="メイリオ" panose="020B0604030504040204" pitchFamily="50" charset="-128"/>
                        </a:rPr>
                        <a:t>の関数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第</a:t>
                      </a:r>
                      <a:r>
                        <a:rPr kumimoji="1" lang="en-US" altLang="ja-JP" dirty="0" smtClean="0">
                          <a:latin typeface="メイリオ" panose="020B0604030504040204" pitchFamily="50" charset="-128"/>
                          <a:ea typeface="メイリオ" panose="020B0604030504040204" pitchFamily="50" charset="-128"/>
                        </a:rPr>
                        <a:t>1</a:t>
                      </a:r>
                      <a:r>
                        <a:rPr kumimoji="1" lang="ja-JP" altLang="en-US" dirty="0" smtClean="0">
                          <a:latin typeface="メイリオ" panose="020B0604030504040204" pitchFamily="50" charset="-128"/>
                          <a:ea typeface="メイリオ" panose="020B0604030504040204" pitchFamily="50" charset="-128"/>
                        </a:rPr>
                        <a:t>引数に応じて計算方法を変更し，計算結果を返す</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2</a:t>
                      </a:r>
                      <a:r>
                        <a:rPr kumimoji="1" lang="ja-JP" altLang="en-US" dirty="0" err="1" smtClean="0">
                          <a:latin typeface="メイリオ" panose="020B0604030504040204" pitchFamily="50" charset="-128"/>
                          <a:ea typeface="メイリオ" panose="020B0604030504040204" pitchFamily="50" charset="-128"/>
                        </a:rPr>
                        <a:t>つの</a:t>
                      </a:r>
                      <a:r>
                        <a:rPr kumimoji="1" lang="ja-JP" altLang="en-US" dirty="0" smtClean="0">
                          <a:latin typeface="メイリオ" panose="020B0604030504040204" pitchFamily="50" charset="-128"/>
                          <a:ea typeface="メイリオ" panose="020B0604030504040204" pitchFamily="50" charset="-128"/>
                        </a:rPr>
                        <a:t>入力値に基づいて試験の合否を判定する</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86234077"/>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分岐数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8</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16</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24</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3137070"/>
                  </a:ext>
                </a:extLst>
              </a:tr>
            </a:tbl>
          </a:graphicData>
        </a:graphic>
      </p:graphicFrame>
    </p:spTree>
    <p:extLst>
      <p:ext uri="{BB962C8B-B14F-4D97-AF65-F5344CB8AC3E}">
        <p14:creationId xmlns:p14="http://schemas.microsoft.com/office/powerpoint/2010/main" val="37925663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リサーチクエスチョン</a:t>
            </a:r>
            <a:r>
              <a:rPr lang="en-US" altLang="ja-JP" dirty="0" smtClean="0"/>
              <a:t>(RQ)</a:t>
            </a:r>
            <a:endParaRPr kumimoji="1" lang="ja-JP" altLang="en-US" dirty="0"/>
          </a:p>
        </p:txBody>
      </p:sp>
      <p:sp>
        <p:nvSpPr>
          <p:cNvPr id="3" name="コンテンツ プレースホルダー 2"/>
          <p:cNvSpPr>
            <a:spLocks noGrp="1"/>
          </p:cNvSpPr>
          <p:nvPr>
            <p:ph idx="1"/>
          </p:nvPr>
        </p:nvSpPr>
        <p:spPr>
          <a:xfrm>
            <a:off x="838200" y="1830649"/>
            <a:ext cx="10606874" cy="3917008"/>
          </a:xfrm>
        </p:spPr>
        <p:txBody>
          <a:bodyPr>
            <a:normAutofit/>
          </a:bodyPr>
          <a:lstStyle/>
          <a:p>
            <a:pPr marL="0" indent="0">
              <a:buClr>
                <a:schemeClr val="tx2"/>
              </a:buClr>
              <a:buNone/>
            </a:pPr>
            <a:r>
              <a:rPr lang="en-US" altLang="ja-JP" b="1" dirty="0" smtClean="0"/>
              <a:t>RQ1. </a:t>
            </a:r>
            <a:r>
              <a:rPr lang="en-US" altLang="ja-JP" dirty="0" err="1" smtClean="0"/>
              <a:t>SuiteRec</a:t>
            </a:r>
            <a:r>
              <a:rPr lang="ja-JP" altLang="en-US" dirty="0" smtClean="0"/>
              <a:t>は</a:t>
            </a:r>
            <a:r>
              <a:rPr lang="ja-JP" altLang="en-US" dirty="0"/>
              <a:t>、</a:t>
            </a:r>
            <a:r>
              <a:rPr lang="ja-JP" altLang="en-US" dirty="0" smtClean="0"/>
              <a:t>高い</a:t>
            </a:r>
            <a:r>
              <a:rPr lang="ja-JP" altLang="en-US" dirty="0" smtClean="0"/>
              <a:t>カバレッジを</a:t>
            </a:r>
            <a:r>
              <a:rPr lang="ja-JP" altLang="en-US" dirty="0" err="1" smtClean="0"/>
              <a:t>持つの</a:t>
            </a:r>
            <a:r>
              <a:rPr lang="ja-JP" altLang="en-US" dirty="0" smtClean="0"/>
              <a:t>テストコード</a:t>
            </a:r>
            <a:r>
              <a:rPr lang="ja-JP" altLang="en-US" dirty="0" smtClean="0"/>
              <a:t>の作成</a:t>
            </a:r>
            <a:r>
              <a:rPr lang="en-US" altLang="ja-JP" dirty="0" smtClean="0"/>
              <a:t/>
            </a:r>
            <a:br>
              <a:rPr lang="en-US" altLang="ja-JP" dirty="0" smtClean="0"/>
            </a:br>
            <a:r>
              <a:rPr lang="en-US" altLang="ja-JP" dirty="0" smtClean="0"/>
              <a:t>         </a:t>
            </a:r>
            <a:r>
              <a:rPr lang="ja-JP" altLang="en-US" dirty="0" smtClean="0"/>
              <a:t>を</a:t>
            </a:r>
            <a:r>
              <a:rPr lang="ja-JP" altLang="en-US" dirty="0" smtClean="0"/>
              <a:t>支援できるか</a:t>
            </a:r>
            <a:r>
              <a:rPr lang="ja-JP" altLang="en-US" dirty="0" smtClean="0"/>
              <a:t>？</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RQ2. </a:t>
            </a:r>
            <a:r>
              <a:rPr lang="en-US" altLang="ja-JP" dirty="0" err="1" smtClean="0"/>
              <a:t>SuiteRec</a:t>
            </a:r>
            <a:r>
              <a:rPr lang="ja-JP" altLang="en-US" dirty="0" smtClean="0"/>
              <a:t>は</a:t>
            </a:r>
            <a:r>
              <a:rPr lang="ja-JP" altLang="en-US" dirty="0"/>
              <a:t>、</a:t>
            </a:r>
            <a:r>
              <a:rPr lang="ja-JP" altLang="en-US" dirty="0" smtClean="0"/>
              <a:t>テストコード</a:t>
            </a:r>
            <a:r>
              <a:rPr lang="ja-JP" altLang="en-US" dirty="0" smtClean="0"/>
              <a:t>作成時間を削減できるか</a:t>
            </a:r>
            <a:r>
              <a:rPr lang="ja-JP" altLang="en-US" dirty="0" smtClean="0"/>
              <a:t>？</a:t>
            </a:r>
            <a:endParaRPr lang="en-US" altLang="ja-JP" dirty="0" smtClean="0"/>
          </a:p>
          <a:p>
            <a:pPr marL="0" indent="0">
              <a:buClr>
                <a:schemeClr val="tx2"/>
              </a:buClr>
              <a:buNone/>
            </a:pPr>
            <a:endParaRPr lang="en-US" altLang="ja-JP" sz="1200" dirty="0" smtClean="0"/>
          </a:p>
          <a:p>
            <a:pPr marL="0" indent="0">
              <a:buClr>
                <a:schemeClr val="tx2"/>
              </a:buClr>
              <a:buNone/>
            </a:pPr>
            <a:r>
              <a:rPr lang="en-US" altLang="ja-JP" b="1" dirty="0" smtClean="0"/>
              <a:t>RQ3. </a:t>
            </a:r>
            <a:r>
              <a:rPr lang="en-US" altLang="ja-JP" dirty="0" err="1" smtClean="0"/>
              <a:t>SuiteRec</a:t>
            </a:r>
            <a:r>
              <a:rPr lang="ja-JP" altLang="en-US" dirty="0" smtClean="0"/>
              <a:t>は、テストスメルの数が少ないテストコードの</a:t>
            </a:r>
            <a:r>
              <a:rPr lang="en-US" altLang="ja-JP" dirty="0" smtClean="0"/>
              <a:t/>
            </a:r>
            <a:br>
              <a:rPr lang="en-US" altLang="ja-JP" dirty="0" smtClean="0"/>
            </a:br>
            <a:r>
              <a:rPr lang="en-US" altLang="ja-JP" dirty="0" smtClean="0"/>
              <a:t>         </a:t>
            </a:r>
            <a:r>
              <a:rPr lang="ja-JP" altLang="en-US" dirty="0" smtClean="0"/>
              <a:t>作成</a:t>
            </a:r>
            <a:r>
              <a:rPr lang="ja-JP" altLang="en-US" dirty="0" smtClean="0"/>
              <a:t>を</a:t>
            </a:r>
            <a:r>
              <a:rPr lang="ja-JP" altLang="en-US" dirty="0" smtClean="0"/>
              <a:t>支援できる</a:t>
            </a:r>
            <a:r>
              <a:rPr lang="ja-JP" altLang="en-US" dirty="0" smtClean="0"/>
              <a:t>か</a:t>
            </a:r>
            <a:r>
              <a:rPr lang="ja-JP" altLang="en-US" dirty="0" smtClean="0"/>
              <a:t>？</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RQ4. </a:t>
            </a:r>
            <a:r>
              <a:rPr lang="en-US" altLang="ja-JP" dirty="0" err="1" smtClean="0"/>
              <a:t>SuiteRec</a:t>
            </a:r>
            <a:r>
              <a:rPr lang="ja-JP" altLang="en-US" dirty="0" smtClean="0"/>
              <a:t>の</a:t>
            </a:r>
            <a:r>
              <a:rPr lang="ja-JP" altLang="en-US" dirty="0" smtClean="0"/>
              <a:t>利用</a:t>
            </a:r>
            <a:r>
              <a:rPr lang="ja-JP" altLang="en-US" dirty="0" smtClean="0"/>
              <a:t>は、開発者</a:t>
            </a:r>
            <a:r>
              <a:rPr lang="ja-JP" altLang="en-US" dirty="0" smtClean="0"/>
              <a:t>のテストコード作成</a:t>
            </a:r>
            <a:r>
              <a:rPr lang="ja-JP" altLang="en-US" dirty="0" smtClean="0"/>
              <a:t>タスクの</a:t>
            </a:r>
            <a:r>
              <a:rPr lang="en-US" altLang="ja-JP" dirty="0" smtClean="0"/>
              <a:t/>
            </a:r>
            <a:br>
              <a:rPr lang="en-US" altLang="ja-JP" dirty="0" smtClean="0"/>
            </a:br>
            <a:r>
              <a:rPr lang="en-US" altLang="ja-JP" dirty="0" smtClean="0"/>
              <a:t>         </a:t>
            </a:r>
            <a:r>
              <a:rPr lang="ja-JP" altLang="en-US" dirty="0" smtClean="0"/>
              <a:t>認識</a:t>
            </a:r>
            <a:r>
              <a:rPr lang="ja-JP" altLang="en-US" dirty="0" smtClean="0"/>
              <a:t>にどう影響するか？</a:t>
            </a:r>
            <a:endParaRPr lang="en-US" altLang="ja-JP" dirty="0" smtClean="0"/>
          </a:p>
        </p:txBody>
      </p:sp>
      <p:sp>
        <p:nvSpPr>
          <p:cNvPr id="4" name="スライド番号プレースホルダー 3"/>
          <p:cNvSpPr>
            <a:spLocks noGrp="1"/>
          </p:cNvSpPr>
          <p:nvPr>
            <p:ph type="sldNum" sz="quarter" idx="12"/>
          </p:nvPr>
        </p:nvSpPr>
        <p:spPr/>
        <p:txBody>
          <a:bodyPr/>
          <a:lstStyle/>
          <a:p>
            <a:fld id="{C10033A3-83AA-4A12-9CC9-27B1CF211109}" type="slidenum">
              <a:rPr lang="ja-JP" altLang="en-US" smtClean="0"/>
              <a:pPr/>
              <a:t>15</a:t>
            </a:fld>
            <a:endParaRPr lang="ja-JP" altLang="en-US" dirty="0"/>
          </a:p>
        </p:txBody>
      </p:sp>
    </p:spTree>
    <p:extLst>
      <p:ext uri="{BB962C8B-B14F-4D97-AF65-F5344CB8AC3E}">
        <p14:creationId xmlns:p14="http://schemas.microsoft.com/office/powerpoint/2010/main" val="11793540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RQ1.</a:t>
            </a:r>
            <a:r>
              <a:rPr kumimoji="1" lang="en-US" altLang="ja-JP" sz="4000" dirty="0" smtClean="0"/>
              <a:t> </a:t>
            </a:r>
            <a:r>
              <a:rPr lang="en-US" altLang="ja-JP" sz="4000" dirty="0" err="1" smtClean="0"/>
              <a:t>SuiteRec</a:t>
            </a:r>
            <a:r>
              <a:rPr lang="ja-JP" altLang="en-US" sz="4000" dirty="0" smtClean="0"/>
              <a:t>は</a:t>
            </a:r>
            <a:r>
              <a:rPr lang="ja-JP" altLang="en-US" sz="4000" dirty="0"/>
              <a:t>、</a:t>
            </a:r>
            <a:r>
              <a:rPr lang="ja-JP" altLang="en-US" sz="4000" dirty="0" smtClean="0"/>
              <a:t>高い</a:t>
            </a:r>
            <a:r>
              <a:rPr lang="ja-JP" altLang="en-US" sz="4000" dirty="0" smtClean="0"/>
              <a:t>カバレッジを</a:t>
            </a:r>
            <a:r>
              <a:rPr lang="ja-JP" altLang="en-US" sz="4000" dirty="0" smtClean="0"/>
              <a:t>持つ</a:t>
            </a:r>
            <a:r>
              <a:rPr lang="en-US" altLang="ja-JP" sz="4000" dirty="0"/>
              <a:t/>
            </a:r>
            <a:br>
              <a:rPr lang="en-US" altLang="ja-JP" sz="4000" dirty="0"/>
            </a:br>
            <a:r>
              <a:rPr lang="ja-JP" altLang="en-US" sz="4000" dirty="0" smtClean="0"/>
              <a:t>テストコード</a:t>
            </a:r>
            <a:r>
              <a:rPr lang="ja-JP" altLang="en-US" sz="4000" dirty="0" smtClean="0"/>
              <a:t>の作成を支援できるか？</a:t>
            </a:r>
            <a:endParaRPr kumimoji="1" lang="ja-JP" altLang="en-US" sz="4000" dirty="0"/>
          </a:p>
        </p:txBody>
      </p:sp>
      <p:sp>
        <p:nvSpPr>
          <p:cNvPr id="4" name="スライド番号プレースホルダー 3"/>
          <p:cNvSpPr>
            <a:spLocks noGrp="1"/>
          </p:cNvSpPr>
          <p:nvPr>
            <p:ph type="sldNum" sz="quarter" idx="12"/>
          </p:nvPr>
        </p:nvSpPr>
        <p:spPr/>
        <p:txBody>
          <a:bodyPr/>
          <a:lstStyle/>
          <a:p>
            <a:fld id="{C10033A3-83AA-4A12-9CC9-27B1CF211109}" type="slidenum">
              <a:rPr lang="ja-JP" altLang="en-US" smtClean="0"/>
              <a:pPr/>
              <a:t>16</a:t>
            </a:fld>
            <a:endParaRPr lang="ja-JP" altLang="en-US" dirty="0"/>
          </a:p>
        </p:txBody>
      </p:sp>
      <p:graphicFrame>
        <p:nvGraphicFramePr>
          <p:cNvPr id="5" name="コンテンツ プレースホルダー 9"/>
          <p:cNvGraphicFramePr>
            <a:graphicFrameLocks/>
          </p:cNvGraphicFramePr>
          <p:nvPr>
            <p:extLst>
              <p:ext uri="{D42A27DB-BD31-4B8C-83A1-F6EECF244321}">
                <p14:modId xmlns:p14="http://schemas.microsoft.com/office/powerpoint/2010/main" val="3650662022"/>
              </p:ext>
            </p:extLst>
          </p:nvPr>
        </p:nvGraphicFramePr>
        <p:xfrm>
          <a:off x="6139321" y="1690688"/>
          <a:ext cx="4921200" cy="304074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ext uri="{D42A27DB-BD31-4B8C-83A1-F6EECF244321}">
                <p14:modId xmlns:p14="http://schemas.microsoft.com/office/powerpoint/2010/main" val="1049888495"/>
              </p:ext>
            </p:extLst>
          </p:nvPr>
        </p:nvGraphicFramePr>
        <p:xfrm>
          <a:off x="996779" y="1690689"/>
          <a:ext cx="5073771" cy="3040741"/>
        </p:xfrm>
        <a:graphic>
          <a:graphicData uri="http://schemas.openxmlformats.org/drawingml/2006/chart">
            <c:chart xmlns:c="http://schemas.openxmlformats.org/drawingml/2006/chart" xmlns:r="http://schemas.openxmlformats.org/officeDocument/2006/relationships" r:id="rId3"/>
          </a:graphicData>
        </a:graphic>
      </p:graphicFrame>
      <p:sp>
        <p:nvSpPr>
          <p:cNvPr id="7" name="正方形/長方形 6">
            <a:extLst>
              <a:ext uri="{FF2B5EF4-FFF2-40B4-BE49-F238E27FC236}">
                <a16:creationId xmlns:a16="http://schemas.microsoft.com/office/drawing/2014/main" id="{6AC3A437-2595-FF4C-A6C9-E07DCFC518E1}"/>
              </a:ext>
            </a:extLst>
          </p:cNvPr>
          <p:cNvSpPr/>
          <p:nvPr/>
        </p:nvSpPr>
        <p:spPr>
          <a:xfrm>
            <a:off x="5124229" y="4820636"/>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5269371" y="4703925"/>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6401829" y="4820638"/>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6546971" y="4703925"/>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
        <p:nvSpPr>
          <p:cNvPr id="13" name="角丸四角形 12"/>
          <p:cNvSpPr/>
          <p:nvPr/>
        </p:nvSpPr>
        <p:spPr>
          <a:xfrm>
            <a:off x="1428921" y="5285996"/>
            <a:ext cx="9334158"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条件分岐が多いプログラムのテストコードを作成する</a:t>
            </a:r>
            <a:r>
              <a:rPr lang="ja-JP" altLang="en-US" sz="2800" dirty="0" smtClean="0">
                <a:latin typeface="メイリオ" panose="020B0604030504040204" pitchFamily="50" charset="-128"/>
                <a:ea typeface="メイリオ" panose="020B0604030504040204" pitchFamily="50" charset="-128"/>
              </a:rPr>
              <a:t>際カバレッジ</a:t>
            </a:r>
            <a:r>
              <a:rPr lang="en-US" altLang="ja-JP" sz="2800" dirty="0" smtClean="0">
                <a:latin typeface="メイリオ" panose="020B0604030504040204" pitchFamily="50" charset="-128"/>
                <a:ea typeface="メイリオ" panose="020B0604030504040204" pitchFamily="50" charset="-128"/>
              </a:rPr>
              <a:t>(C1)</a:t>
            </a:r>
            <a:r>
              <a:rPr lang="ja-JP" altLang="en-US" sz="2800" dirty="0" smtClean="0">
                <a:latin typeface="メイリオ" panose="020B0604030504040204" pitchFamily="50" charset="-128"/>
                <a:ea typeface="メイリオ" panose="020B0604030504040204" pitchFamily="50" charset="-128"/>
              </a:rPr>
              <a:t>を向上するのに役立つ可能性がある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1338189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sz="4000" b="1" dirty="0" smtClean="0"/>
              <a:t>RQ2.</a:t>
            </a:r>
            <a:r>
              <a:rPr lang="en-US" altLang="ja-JP" sz="4000" dirty="0" smtClean="0"/>
              <a:t> </a:t>
            </a:r>
            <a:r>
              <a:rPr lang="en-US" altLang="ja-JP" sz="4000" dirty="0" err="1" smtClean="0"/>
              <a:t>SuiteRec</a:t>
            </a:r>
            <a:r>
              <a:rPr lang="ja-JP" altLang="en-US" sz="4000" dirty="0" smtClean="0"/>
              <a:t>は、テストコード</a:t>
            </a:r>
            <a:r>
              <a:rPr lang="ja-JP" altLang="en-US" sz="4000" dirty="0" smtClean="0"/>
              <a:t>作成</a:t>
            </a:r>
            <a:r>
              <a:rPr lang="ja-JP" altLang="en-US" sz="4000" dirty="0" smtClean="0"/>
              <a:t>を</a:t>
            </a:r>
            <a:r>
              <a:rPr lang="ja-JP" altLang="en-US" sz="4000" dirty="0"/>
              <a:t>削減</a:t>
            </a:r>
            <a:r>
              <a:rPr lang="ja-JP" altLang="en-US" sz="4000" dirty="0" smtClean="0"/>
              <a:t>できる</a:t>
            </a:r>
            <a:r>
              <a:rPr lang="ja-JP" altLang="en-US" sz="4000" dirty="0" smtClean="0"/>
              <a:t>か？</a:t>
            </a:r>
            <a:endParaRPr kumimoji="1" lang="ja-JP" altLang="en-US" sz="4000" dirty="0"/>
          </a:p>
        </p:txBody>
      </p:sp>
      <p:sp>
        <p:nvSpPr>
          <p:cNvPr id="4" name="スライド番号プレースホルダー 3"/>
          <p:cNvSpPr>
            <a:spLocks noGrp="1"/>
          </p:cNvSpPr>
          <p:nvPr>
            <p:ph type="sldNum" sz="quarter" idx="12"/>
          </p:nvPr>
        </p:nvSpPr>
        <p:spPr/>
        <p:txBody>
          <a:bodyPr/>
          <a:lstStyle/>
          <a:p>
            <a:fld id="{C10033A3-83AA-4A12-9CC9-27B1CF211109}" type="slidenum">
              <a:rPr lang="ja-JP" altLang="en-US" smtClean="0"/>
              <a:pPr/>
              <a:t>17</a:t>
            </a:fld>
            <a:endParaRPr lang="ja-JP" altLang="en-US" dirty="0"/>
          </a:p>
        </p:txBody>
      </p:sp>
      <mc:AlternateContent xmlns:mc="http://schemas.openxmlformats.org/markup-compatibility/2006">
        <mc:Choice xmlns:cx="http://schemas.microsoft.com/office/drawing/2014/chartex" Requires="cx">
          <p:graphicFrame>
            <p:nvGraphicFramePr>
              <p:cNvPr id="5" name="グラフ 4"/>
              <p:cNvGraphicFramePr/>
              <p:nvPr>
                <p:extLst>
                  <p:ext uri="{D42A27DB-BD31-4B8C-83A1-F6EECF244321}">
                    <p14:modId xmlns:p14="http://schemas.microsoft.com/office/powerpoint/2010/main" val="44387576"/>
                  </p:ext>
                </p:extLst>
              </p:nvPr>
            </p:nvGraphicFramePr>
            <p:xfrm>
              <a:off x="1140278" y="1577524"/>
              <a:ext cx="5197928" cy="3768724"/>
            </p:xfrm>
            <a:graphic>
              <a:graphicData uri="http://schemas.microsoft.com/office/drawing/2014/chartex">
                <c:chart xmlns:c="http://schemas.openxmlformats.org/drawingml/2006/chart" xmlns:r="http://schemas.openxmlformats.org/officeDocument/2006/relationships" r:id="rId2"/>
              </a:graphicData>
            </a:graphic>
          </p:graphicFrame>
        </mc:Choice>
        <mc:Fallback>
          <p:pic>
            <p:nvPicPr>
              <p:cNvPr id="5" name="グラフ 4"/>
              <p:cNvPicPr>
                <a:picLocks noGrp="1" noRot="1" noChangeAspect="1" noMove="1" noResize="1" noEditPoints="1" noAdjustHandles="1" noChangeArrowheads="1" noChangeShapeType="1"/>
              </p:cNvPicPr>
              <p:nvPr/>
            </p:nvPicPr>
            <p:blipFill>
              <a:blip r:embed="rId3"/>
              <a:stretch>
                <a:fillRect/>
              </a:stretch>
            </p:blipFill>
            <p:spPr>
              <a:xfrm>
                <a:off x="1140278" y="1577524"/>
                <a:ext cx="5197928" cy="3768724"/>
              </a:xfrm>
              <a:prstGeom prst="rect">
                <a:avLst/>
              </a:prstGeom>
            </p:spPr>
          </p:pic>
        </mc:Fallback>
      </mc:AlternateContent>
      <p:sp>
        <p:nvSpPr>
          <p:cNvPr id="6" name="角丸四角形 5"/>
          <p:cNvSpPr/>
          <p:nvPr/>
        </p:nvSpPr>
        <p:spPr>
          <a:xfrm>
            <a:off x="1733551" y="5346248"/>
            <a:ext cx="9080499"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推薦</a:t>
            </a:r>
            <a:r>
              <a:rPr lang="ja-JP" altLang="en-US" sz="2800" dirty="0" smtClean="0">
                <a:latin typeface="メイリオ" panose="020B0604030504040204" pitchFamily="50" charset="-128"/>
                <a:ea typeface="メイリオ" panose="020B0604030504040204" pitchFamily="50" charset="-128"/>
              </a:rPr>
              <a:t>されたコードを理解し編集が必要なので開発者</a:t>
            </a:r>
            <a:r>
              <a:rPr lang="ja-JP" altLang="en-US" sz="2800" dirty="0" smtClean="0">
                <a:latin typeface="メイリオ" panose="020B0604030504040204" pitchFamily="50" charset="-128"/>
                <a:ea typeface="メイリオ" panose="020B0604030504040204" pitchFamily="50" charset="-128"/>
              </a:rPr>
              <a:t>はテストコード</a:t>
            </a:r>
            <a:r>
              <a:rPr lang="ja-JP" altLang="en-US" sz="2800" dirty="0" smtClean="0">
                <a:latin typeface="メイリオ" panose="020B0604030504040204" pitchFamily="50" charset="-128"/>
                <a:ea typeface="メイリオ" panose="020B0604030504040204" pitchFamily="50" charset="-128"/>
              </a:rPr>
              <a:t>作成に多くの時間を費やす可能性がある</a:t>
            </a:r>
            <a:endParaRPr lang="ja-JP" altLang="en-US" sz="2800"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6602416" y="2074412"/>
            <a:ext cx="5058228" cy="2554545"/>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Task1</a:t>
            </a:r>
            <a:r>
              <a:rPr lang="ja-JP" altLang="en-US" sz="2000" dirty="0" smtClean="0">
                <a:latin typeface="メイリオ" panose="020B0604030504040204" pitchFamily="50" charset="-128"/>
                <a:ea typeface="メイリオ" panose="020B0604030504040204" pitchFamily="50" charset="-128"/>
              </a:rPr>
              <a:t>と</a:t>
            </a:r>
            <a:r>
              <a:rPr lang="en-US" altLang="ja-JP" sz="2000" dirty="0" smtClean="0">
                <a:latin typeface="メイリオ" panose="020B0604030504040204" pitchFamily="50" charset="-128"/>
                <a:ea typeface="メイリオ" panose="020B0604030504040204" pitchFamily="50" charset="-128"/>
              </a:rPr>
              <a:t>Task3</a:t>
            </a:r>
            <a:r>
              <a:rPr lang="ja-JP" altLang="en-US" sz="2000" dirty="0" smtClean="0">
                <a:latin typeface="メイリオ" panose="020B0604030504040204" pitchFamily="50" charset="-128"/>
                <a:ea typeface="メイリオ" panose="020B0604030504040204" pitchFamily="50" charset="-128"/>
              </a:rPr>
              <a:t>は</a:t>
            </a:r>
            <a:r>
              <a:rPr lang="ja-JP" altLang="en-US" sz="2000" dirty="0" smtClean="0">
                <a:latin typeface="メイリオ" panose="020B0604030504040204" pitchFamily="50" charset="-128"/>
                <a:ea typeface="メイリオ" panose="020B0604030504040204" pitchFamily="50" charset="-128"/>
              </a:rPr>
              <a:t>、</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a:t>
            </a:r>
            <a:r>
              <a:rPr lang="ja-JP" altLang="en-US" sz="2000" dirty="0" smtClean="0">
                <a:latin typeface="メイリオ" panose="020B0604030504040204" pitchFamily="50" charset="-128"/>
                <a:ea typeface="メイリオ" panose="020B0604030504040204" pitchFamily="50" charset="-128"/>
              </a:rPr>
              <a:t>使用した</a:t>
            </a:r>
            <a:r>
              <a:rPr lang="ja-JP" altLang="en-US" sz="2000" dirty="0" smtClean="0">
                <a:latin typeface="メイリオ" panose="020B0604030504040204" pitchFamily="50" charset="-128"/>
                <a:ea typeface="メイリオ" panose="020B0604030504040204" pitchFamily="50" charset="-128"/>
              </a:rPr>
              <a:t>場合</a:t>
            </a:r>
            <a:r>
              <a:rPr lang="ja-JP" altLang="en-US" sz="2000" dirty="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タスク</a:t>
            </a:r>
            <a:r>
              <a:rPr lang="ja-JP" altLang="en-US" sz="2000" dirty="0" smtClean="0">
                <a:latin typeface="メイリオ" panose="020B0604030504040204" pitchFamily="50" charset="-128"/>
                <a:ea typeface="メイリオ" panose="020B0604030504040204" pitchFamily="50" charset="-128"/>
              </a:rPr>
              <a:t>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一方</a:t>
            </a:r>
            <a:r>
              <a:rPr lang="ja-JP" altLang="en-US" sz="2000" dirty="0" smtClean="0">
                <a:latin typeface="メイリオ" panose="020B0604030504040204" pitchFamily="50" charset="-128"/>
                <a:ea typeface="メイリオ" panose="020B0604030504040204" pitchFamily="50" charset="-128"/>
              </a:rPr>
              <a:t>で、</a:t>
            </a:r>
            <a:r>
              <a:rPr lang="en-US" altLang="ja-JP" sz="2000" dirty="0" smtClean="0">
                <a:latin typeface="メイリオ" panose="020B0604030504040204" pitchFamily="50" charset="-128"/>
                <a:ea typeface="メイリオ" panose="020B0604030504040204" pitchFamily="50" charset="-128"/>
              </a:rPr>
              <a:t>Task2</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a:t>
            </a:r>
            <a:r>
              <a:rPr lang="ja-JP" altLang="en-US" sz="2000" dirty="0" smtClean="0">
                <a:latin typeface="メイリオ" panose="020B0604030504040204" pitchFamily="50" charset="-128"/>
                <a:ea typeface="メイリオ" panose="020B0604030504040204" pitchFamily="50" charset="-128"/>
              </a:rPr>
              <a:t>使用しない場合の方がタスク終了までの時間が長い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多くの開発者は無駄なテストを作成するのに多くの時間を費やした可能性がある</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3798776" y="4367103"/>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6C41124F-0734-F44C-85F6-A310A9D32F4C}"/>
              </a:ext>
            </a:extLst>
          </p:cNvPr>
          <p:cNvSpPr txBox="1"/>
          <p:nvPr/>
        </p:nvSpPr>
        <p:spPr>
          <a:xfrm>
            <a:off x="3943918" y="4250392"/>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10" name="正方形/長方形 9">
            <a:extLst>
              <a:ext uri="{FF2B5EF4-FFF2-40B4-BE49-F238E27FC236}">
                <a16:creationId xmlns:a16="http://schemas.microsoft.com/office/drawing/2014/main" id="{62F4946A-2043-3E48-BA34-747554025BBA}"/>
              </a:ext>
            </a:extLst>
          </p:cNvPr>
          <p:cNvSpPr/>
          <p:nvPr/>
        </p:nvSpPr>
        <p:spPr>
          <a:xfrm>
            <a:off x="4898576" y="4367105"/>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CA1CA2C6-0BE8-F04B-956F-827B826EEE45}"/>
              </a:ext>
            </a:extLst>
          </p:cNvPr>
          <p:cNvSpPr txBox="1"/>
          <p:nvPr/>
        </p:nvSpPr>
        <p:spPr>
          <a:xfrm>
            <a:off x="5043718" y="4250392"/>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250136629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922000" cy="1325563"/>
          </a:xfrm>
        </p:spPr>
        <p:txBody>
          <a:bodyPr>
            <a:normAutofit/>
          </a:bodyPr>
          <a:lstStyle/>
          <a:p>
            <a:r>
              <a:rPr lang="en-US" altLang="ja-JP" sz="4000" b="1" dirty="0" smtClean="0"/>
              <a:t>RQ3.</a:t>
            </a:r>
            <a:r>
              <a:rPr lang="en-US" altLang="ja-JP" sz="4000" dirty="0" smtClean="0"/>
              <a:t> </a:t>
            </a:r>
            <a:r>
              <a:rPr lang="en-US" altLang="ja-JP" sz="4000" dirty="0" err="1" smtClean="0"/>
              <a:t>SuiteRec</a:t>
            </a:r>
            <a:r>
              <a:rPr lang="ja-JP" altLang="en-US" sz="4000" dirty="0" smtClean="0"/>
              <a:t>は、テストスメルの数が少ない</a:t>
            </a:r>
            <a:r>
              <a:rPr lang="ja-JP" altLang="en-US" sz="4000" dirty="0" smtClean="0"/>
              <a:t>テストコード</a:t>
            </a:r>
            <a:r>
              <a:rPr lang="ja-JP" altLang="en-US" sz="4000" dirty="0" smtClean="0"/>
              <a:t>の作成を支援できるか？</a:t>
            </a:r>
            <a:endParaRPr kumimoji="1" lang="ja-JP" altLang="en-US" sz="4000" dirty="0"/>
          </a:p>
        </p:txBody>
      </p:sp>
      <p:sp>
        <p:nvSpPr>
          <p:cNvPr id="4" name="スライド番号プレースホルダー 3"/>
          <p:cNvSpPr>
            <a:spLocks noGrp="1"/>
          </p:cNvSpPr>
          <p:nvPr>
            <p:ph type="sldNum" sz="quarter" idx="12"/>
          </p:nvPr>
        </p:nvSpPr>
        <p:spPr/>
        <p:txBody>
          <a:bodyPr/>
          <a:lstStyle/>
          <a:p>
            <a:fld id="{C10033A3-83AA-4A12-9CC9-27B1CF211109}" type="slidenum">
              <a:rPr lang="ja-JP" altLang="en-US" smtClean="0"/>
              <a:pPr/>
              <a:t>18</a:t>
            </a:fld>
            <a:endParaRPr lang="ja-JP" altLang="en-US" dirty="0"/>
          </a:p>
        </p:txBody>
      </p:sp>
      <p:graphicFrame>
        <p:nvGraphicFramePr>
          <p:cNvPr id="5" name="コンテンツ プレースホルダー 5"/>
          <p:cNvGraphicFramePr>
            <a:graphicFrameLocks noGrp="1"/>
          </p:cNvGraphicFramePr>
          <p:nvPr>
            <p:ph idx="1"/>
            <p:extLst>
              <p:ext uri="{D42A27DB-BD31-4B8C-83A1-F6EECF244321}">
                <p14:modId xmlns:p14="http://schemas.microsoft.com/office/powerpoint/2010/main" val="980344917"/>
              </p:ext>
            </p:extLst>
          </p:nvPr>
        </p:nvGraphicFramePr>
        <p:xfrm>
          <a:off x="838200" y="1690689"/>
          <a:ext cx="4956628" cy="3296472"/>
        </p:xfrm>
        <a:graphic>
          <a:graphicData uri="http://schemas.openxmlformats.org/drawingml/2006/chart">
            <c:chart xmlns:c="http://schemas.openxmlformats.org/drawingml/2006/chart" xmlns:r="http://schemas.openxmlformats.org/officeDocument/2006/relationships" r:id="rId2"/>
          </a:graphicData>
        </a:graphic>
      </p:graphicFrame>
      <p:sp>
        <p:nvSpPr>
          <p:cNvPr id="6" name="テキスト ボックス 5"/>
          <p:cNvSpPr txBox="1"/>
          <p:nvPr/>
        </p:nvSpPr>
        <p:spPr>
          <a:xfrm>
            <a:off x="5962650" y="2215540"/>
            <a:ext cx="5645150" cy="2246769"/>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すべて</a:t>
            </a:r>
            <a:r>
              <a:rPr kumimoji="1" lang="ja-JP" altLang="en-US" sz="2000" dirty="0" smtClean="0">
                <a:latin typeface="メイリオ" panose="020B0604030504040204" pitchFamily="50" charset="-128"/>
                <a:ea typeface="メイリオ" panose="020B0604030504040204" pitchFamily="50" charset="-128"/>
              </a:rPr>
              <a:t>の</a:t>
            </a:r>
            <a:r>
              <a:rPr lang="ja-JP" altLang="en-US" sz="2000" dirty="0">
                <a:latin typeface="メイリオ" panose="020B0604030504040204" pitchFamily="50" charset="-128"/>
                <a:ea typeface="メイリオ" panose="020B0604030504040204" pitchFamily="50" charset="-128"/>
              </a:rPr>
              <a:t>タスク</a:t>
            </a:r>
            <a:r>
              <a:rPr kumimoji="1" lang="ja-JP" altLang="en-US" sz="2000" dirty="0" smtClean="0">
                <a:latin typeface="メイリオ" panose="020B0604030504040204" pitchFamily="50" charset="-128"/>
                <a:ea typeface="メイリオ" panose="020B0604030504040204" pitchFamily="50" charset="-128"/>
              </a:rPr>
              <a:t>において</a:t>
            </a:r>
            <a:r>
              <a:rPr lang="ja-JP" altLang="en-US" sz="2000" dirty="0" smtClean="0">
                <a:latin typeface="メイリオ" panose="020B0604030504040204" pitchFamily="50" charset="-128"/>
                <a:ea typeface="メイリオ" panose="020B0604030504040204" pitchFamily="50" charset="-128"/>
              </a:rPr>
              <a:t>、</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a:t>
            </a:r>
            <a:r>
              <a:rPr lang="ja-JP" altLang="en-US" sz="2000" dirty="0" smtClean="0">
                <a:latin typeface="メイリオ" panose="020B0604030504040204" pitchFamily="50" charset="-128"/>
                <a:ea typeface="メイリオ" panose="020B0604030504040204" pitchFamily="50" charset="-128"/>
              </a:rPr>
              <a:t>場合</a:t>
            </a:r>
            <a:r>
              <a:rPr lang="ja-JP" altLang="en-US" sz="2000" dirty="0" smtClean="0">
                <a:latin typeface="メイリオ" panose="020B0604030504040204" pitchFamily="50" charset="-128"/>
                <a:ea typeface="メイリオ" panose="020B0604030504040204" pitchFamily="50" charset="-128"/>
              </a:rPr>
              <a:t>検出されたテストスメルの数が少ない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多く検出されたテストスメル</a:t>
            </a:r>
            <a:endParaRPr lang="en-US" altLang="ja-JP" sz="2000" dirty="0" smtClean="0">
              <a:latin typeface="メイリオ" panose="020B0604030504040204" pitchFamily="50" charset="-128"/>
              <a:ea typeface="メイリオ" panose="020B0604030504040204" pitchFamily="50" charset="-128"/>
            </a:endParaRP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Assertion Roulette</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Default Test</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Eager Test</a:t>
            </a:r>
          </a:p>
        </p:txBody>
      </p:sp>
      <p:sp>
        <p:nvSpPr>
          <p:cNvPr id="7" name="角丸四角形 6"/>
          <p:cNvSpPr/>
          <p:nvPr/>
        </p:nvSpPr>
        <p:spPr>
          <a:xfrm>
            <a:off x="1311275" y="5371072"/>
            <a:ext cx="9975850"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開発者</a:t>
            </a:r>
            <a:r>
              <a:rPr lang="ja-JP" altLang="en-US" sz="2800" dirty="0" smtClean="0">
                <a:latin typeface="メイリオ" panose="020B0604030504040204" pitchFamily="50" charset="-128"/>
                <a:ea typeface="メイリオ" panose="020B0604030504040204" pitchFamily="50" charset="-128"/>
              </a:rPr>
              <a:t>は、推薦される</a:t>
            </a:r>
            <a:r>
              <a:rPr lang="ja-JP" altLang="en-US" sz="2800" dirty="0" smtClean="0">
                <a:latin typeface="メイリオ" panose="020B0604030504040204" pitchFamily="50" charset="-128"/>
                <a:ea typeface="メイリオ" panose="020B0604030504040204" pitchFamily="50" charset="-128"/>
              </a:rPr>
              <a:t>高品質のテストスイートを参考にすることで品質の高いテストコードを作成できる</a:t>
            </a:r>
            <a:endParaRPr lang="ja-JP" altLang="en-US" sz="2800" dirty="0">
              <a:latin typeface="メイリオ" panose="020B0604030504040204" pitchFamily="50" charset="-128"/>
              <a:ea typeface="メイリオ" panose="020B0604030504040204" pitchFamily="50" charset="-128"/>
            </a:endParaRPr>
          </a:p>
        </p:txBody>
      </p:sp>
      <p:sp>
        <p:nvSpPr>
          <p:cNvPr id="8" name="正方形/長方形 7">
            <a:extLst>
              <a:ext uri="{FF2B5EF4-FFF2-40B4-BE49-F238E27FC236}">
                <a16:creationId xmlns:a16="http://schemas.microsoft.com/office/drawing/2014/main" id="{6AC3A437-2595-FF4C-A6C9-E07DCFC518E1}"/>
              </a:ext>
            </a:extLst>
          </p:cNvPr>
          <p:cNvSpPr/>
          <p:nvPr/>
        </p:nvSpPr>
        <p:spPr>
          <a:xfrm>
            <a:off x="2528776" y="4987160"/>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6C41124F-0734-F44C-85F6-A310A9D32F4C}"/>
              </a:ext>
            </a:extLst>
          </p:cNvPr>
          <p:cNvSpPr txBox="1"/>
          <p:nvPr/>
        </p:nvSpPr>
        <p:spPr>
          <a:xfrm>
            <a:off x="2673918" y="4870449"/>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10" name="正方形/長方形 9">
            <a:extLst>
              <a:ext uri="{FF2B5EF4-FFF2-40B4-BE49-F238E27FC236}">
                <a16:creationId xmlns:a16="http://schemas.microsoft.com/office/drawing/2014/main" id="{62F4946A-2043-3E48-BA34-747554025BBA}"/>
              </a:ext>
            </a:extLst>
          </p:cNvPr>
          <p:cNvSpPr/>
          <p:nvPr/>
        </p:nvSpPr>
        <p:spPr>
          <a:xfrm>
            <a:off x="3628576" y="4987162"/>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CA1CA2C6-0BE8-F04B-956F-827B826EEE45}"/>
              </a:ext>
            </a:extLst>
          </p:cNvPr>
          <p:cNvSpPr txBox="1"/>
          <p:nvPr/>
        </p:nvSpPr>
        <p:spPr>
          <a:xfrm>
            <a:off x="3773718" y="4870449"/>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359706852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439400" cy="1325563"/>
          </a:xfrm>
        </p:spPr>
        <p:txBody>
          <a:bodyPr>
            <a:normAutofit fontScale="90000"/>
          </a:bodyPr>
          <a:lstStyle/>
          <a:p>
            <a:r>
              <a:rPr lang="en-US" altLang="ja-JP" b="1" dirty="0" smtClean="0"/>
              <a:t>RQ4.</a:t>
            </a:r>
            <a:r>
              <a:rPr lang="en-US" altLang="ja-JP" dirty="0" smtClean="0"/>
              <a:t> </a:t>
            </a:r>
            <a:r>
              <a:rPr lang="en-US" altLang="ja-JP" dirty="0" err="1" smtClean="0"/>
              <a:t>SuiteRec</a:t>
            </a:r>
            <a:r>
              <a:rPr lang="ja-JP" altLang="en-US" dirty="0" smtClean="0"/>
              <a:t>の</a:t>
            </a:r>
            <a:r>
              <a:rPr lang="ja-JP" altLang="en-US" dirty="0" smtClean="0"/>
              <a:t>利用</a:t>
            </a:r>
            <a:r>
              <a:rPr lang="ja-JP" altLang="en-US" dirty="0" smtClean="0"/>
              <a:t>は、開発者</a:t>
            </a:r>
            <a:r>
              <a:rPr lang="ja-JP" altLang="en-US" dirty="0" smtClean="0"/>
              <a:t>のテストコード作成タスクの認識にどう影響するか？</a:t>
            </a:r>
            <a:endParaRPr kumimoji="1" lang="ja-JP" altLang="en-US" dirty="0"/>
          </a:p>
        </p:txBody>
      </p:sp>
      <p:sp>
        <p:nvSpPr>
          <p:cNvPr id="3" name="コンテンツ プレースホルダー 2"/>
          <p:cNvSpPr>
            <a:spLocks noGrp="1"/>
          </p:cNvSpPr>
          <p:nvPr>
            <p:ph idx="1"/>
          </p:nvPr>
        </p:nvSpPr>
        <p:spPr>
          <a:xfrm>
            <a:off x="838199" y="1792882"/>
            <a:ext cx="10515600" cy="517525"/>
          </a:xfrm>
        </p:spPr>
        <p:txBody>
          <a:bodyPr/>
          <a:lstStyle/>
          <a:p>
            <a:pPr>
              <a:buClr>
                <a:schemeClr val="tx2"/>
              </a:buClr>
              <a:buFont typeface="Wingdings" panose="05000000000000000000" pitchFamily="2" charset="2"/>
              <a:buChar char="l"/>
            </a:pPr>
            <a:r>
              <a:rPr lang="ja-JP" altLang="en-US" dirty="0"/>
              <a:t>被験者</a:t>
            </a:r>
            <a:r>
              <a:rPr lang="ja-JP" altLang="en-US" dirty="0" smtClean="0"/>
              <a:t>に実験タスク終了後にアンケートを実施した</a:t>
            </a:r>
            <a:endParaRPr lang="en-US" altLang="ja-JP" dirty="0" smtClean="0"/>
          </a:p>
        </p:txBody>
      </p:sp>
      <p:sp>
        <p:nvSpPr>
          <p:cNvPr id="4" name="スライド番号プレースホルダー 3"/>
          <p:cNvSpPr>
            <a:spLocks noGrp="1"/>
          </p:cNvSpPr>
          <p:nvPr>
            <p:ph type="sldNum" sz="quarter" idx="12"/>
          </p:nvPr>
        </p:nvSpPr>
        <p:spPr/>
        <p:txBody>
          <a:bodyPr/>
          <a:lstStyle/>
          <a:p>
            <a:fld id="{C10033A3-83AA-4A12-9CC9-27B1CF211109}" type="slidenum">
              <a:rPr lang="ja-JP" altLang="en-US" smtClean="0"/>
              <a:pPr/>
              <a:t>19</a:t>
            </a:fld>
            <a:endParaRPr lang="ja-JP" altLang="en-US" dirty="0"/>
          </a:p>
        </p:txBody>
      </p:sp>
      <p:graphicFrame>
        <p:nvGraphicFramePr>
          <p:cNvPr id="5" name="表 4"/>
          <p:cNvGraphicFramePr>
            <a:graphicFrameLocks noGrp="1"/>
          </p:cNvGraphicFramePr>
          <p:nvPr>
            <p:extLst/>
          </p:nvPr>
        </p:nvGraphicFramePr>
        <p:xfrm>
          <a:off x="838200" y="2451497"/>
          <a:ext cx="10515599" cy="3622674"/>
        </p:xfrm>
        <a:graphic>
          <a:graphicData uri="http://schemas.openxmlformats.org/drawingml/2006/table">
            <a:tbl>
              <a:tblPr firstRow="1" bandRow="1">
                <a:tableStyleId>{B301B821-A1FF-4177-AEE7-76D212191A09}</a:tableStyleId>
              </a:tblPr>
              <a:tblGrid>
                <a:gridCol w="433495">
                  <a:extLst>
                    <a:ext uri="{9D8B030D-6E8A-4147-A177-3AD203B41FA5}">
                      <a16:colId xmlns:a16="http://schemas.microsoft.com/office/drawing/2014/main" val="1740428667"/>
                    </a:ext>
                  </a:extLst>
                </a:gridCol>
                <a:gridCol w="6344953">
                  <a:extLst>
                    <a:ext uri="{9D8B030D-6E8A-4147-A177-3AD203B41FA5}">
                      <a16:colId xmlns:a16="http://schemas.microsoft.com/office/drawing/2014/main" val="1687100423"/>
                    </a:ext>
                  </a:extLst>
                </a:gridCol>
                <a:gridCol w="729066">
                  <a:extLst>
                    <a:ext uri="{9D8B030D-6E8A-4147-A177-3AD203B41FA5}">
                      <a16:colId xmlns:a16="http://schemas.microsoft.com/office/drawing/2014/main" val="1844552685"/>
                    </a:ext>
                  </a:extLst>
                </a:gridCol>
                <a:gridCol w="776515">
                  <a:extLst>
                    <a:ext uri="{9D8B030D-6E8A-4147-A177-3AD203B41FA5}">
                      <a16:colId xmlns:a16="http://schemas.microsoft.com/office/drawing/2014/main" val="3240693190"/>
                    </a:ext>
                  </a:extLst>
                </a:gridCol>
                <a:gridCol w="762000">
                  <a:extLst>
                    <a:ext uri="{9D8B030D-6E8A-4147-A177-3AD203B41FA5}">
                      <a16:colId xmlns:a16="http://schemas.microsoft.com/office/drawing/2014/main" val="510230951"/>
                    </a:ext>
                  </a:extLst>
                </a:gridCol>
                <a:gridCol w="762000">
                  <a:extLst>
                    <a:ext uri="{9D8B030D-6E8A-4147-A177-3AD203B41FA5}">
                      <a16:colId xmlns:a16="http://schemas.microsoft.com/office/drawing/2014/main" val="477527568"/>
                    </a:ext>
                  </a:extLst>
                </a:gridCol>
                <a:gridCol w="707570">
                  <a:extLst>
                    <a:ext uri="{9D8B030D-6E8A-4147-A177-3AD203B41FA5}">
                      <a16:colId xmlns:a16="http://schemas.microsoft.com/office/drawing/2014/main" val="125765567"/>
                    </a:ext>
                  </a:extLst>
                </a:gridCol>
              </a:tblGrid>
              <a:tr h="662946">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tc gridSpan="5">
                  <a:txBody>
                    <a:bodyPr/>
                    <a:lstStyle/>
                    <a:p>
                      <a:pPr algn="ctr"/>
                      <a:r>
                        <a:rPr kumimoji="1" lang="en-US" altLang="ja-JP" sz="2400" b="0" dirty="0" smtClean="0">
                          <a:latin typeface="メイリオ" panose="020B0604030504040204" pitchFamily="50" charset="-128"/>
                          <a:ea typeface="メイリオ" panose="020B0604030504040204" pitchFamily="50" charset="-128"/>
                        </a:rPr>
                        <a:t>5</a:t>
                      </a:r>
                      <a:r>
                        <a:rPr kumimoji="1" lang="ja-JP" altLang="en-US" sz="2400" b="0" dirty="0" smtClean="0">
                          <a:latin typeface="メイリオ" panose="020B0604030504040204" pitchFamily="50" charset="-128"/>
                          <a:ea typeface="メイリオ" panose="020B0604030504040204" pitchFamily="50" charset="-128"/>
                        </a:rPr>
                        <a:t>段階評価</a:t>
                      </a:r>
                      <a:endParaRPr kumimoji="1" lang="en-US" altLang="ja-JP" sz="2400" b="0" dirty="0" smtClean="0">
                        <a:latin typeface="メイリオ" panose="020B0604030504040204" pitchFamily="50" charset="-128"/>
                        <a:ea typeface="メイリオ" panose="020B0604030504040204" pitchFamily="50" charset="-128"/>
                      </a:endParaRPr>
                    </a:p>
                    <a:p>
                      <a:pPr algn="ctr"/>
                      <a:r>
                        <a:rPr kumimoji="1" lang="ja-JP" altLang="en-US" sz="1200" b="0" dirty="0" smtClean="0">
                          <a:latin typeface="メイリオ" panose="020B0604030504040204" pitchFamily="50" charset="-128"/>
                          <a:ea typeface="メイリオ" panose="020B0604030504040204" pitchFamily="50" charset="-128"/>
                        </a:rPr>
                        <a:t>強く反対・反対・どちらでもない・賛成・強く賛成</a:t>
                      </a:r>
                      <a:endParaRPr kumimoji="1" lang="ja-JP" altLang="en-US" sz="1200" b="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909479247"/>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ja-JP" altLang="en-US" sz="2000" dirty="0" smtClean="0">
                          <a:latin typeface="メイリオ" panose="020B0604030504040204" pitchFamily="50" charset="-128"/>
                          <a:ea typeface="メイリオ" panose="020B0604030504040204" pitchFamily="50" charset="-128"/>
                        </a:rPr>
                        <a:t>テストコードの記述は簡単でした</a:t>
                      </a:r>
                      <a:r>
                        <a:rPr kumimoji="1" lang="en-US" altLang="ja-JP" sz="2000" dirty="0" smtClean="0">
                          <a:latin typeface="メイリオ" panose="020B0604030504040204" pitchFamily="50" charset="-128"/>
                          <a:ea typeface="メイリオ" panose="020B0604030504040204" pitchFamily="50" charset="-128"/>
                        </a:rPr>
                        <a:t>(</a:t>
                      </a:r>
                      <a:r>
                        <a:rPr kumimoji="1" lang="ja-JP" altLang="en-US" sz="2000" dirty="0" smtClean="0">
                          <a:latin typeface="メイリオ" panose="020B0604030504040204" pitchFamily="50" charset="-128"/>
                          <a:ea typeface="メイリオ" panose="020B0604030504040204" pitchFamily="50" charset="-128"/>
                        </a:rPr>
                        <a:t>ツール不使用</a:t>
                      </a:r>
                      <a:r>
                        <a:rPr kumimoji="1"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791468934"/>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000" dirty="0" smtClean="0">
                          <a:latin typeface="メイリオ" panose="020B0604030504040204" pitchFamily="50" charset="-128"/>
                          <a:ea typeface="メイリオ" panose="020B0604030504040204" pitchFamily="50" charset="-128"/>
                        </a:rPr>
                        <a:t>テストコードの記述は簡単でした</a:t>
                      </a:r>
                      <a:r>
                        <a:rPr kumimoji="1" lang="en-US" altLang="ja-JP" sz="2000" dirty="0" smtClean="0">
                          <a:latin typeface="メイリオ" panose="020B0604030504040204" pitchFamily="50" charset="-128"/>
                          <a:ea typeface="メイリオ" panose="020B0604030504040204" pitchFamily="50" charset="-128"/>
                        </a:rPr>
                        <a:t>(</a:t>
                      </a:r>
                      <a:r>
                        <a:rPr kumimoji="1" lang="ja-JP" altLang="en-US" sz="2000" dirty="0" smtClean="0">
                          <a:latin typeface="メイリオ" panose="020B0604030504040204" pitchFamily="50" charset="-128"/>
                          <a:ea typeface="メイリオ" panose="020B0604030504040204" pitchFamily="50" charset="-128"/>
                        </a:rPr>
                        <a:t>ツール使用</a:t>
                      </a:r>
                      <a:r>
                        <a:rPr kumimoji="1" lang="en-US" altLang="ja-JP" sz="2000" dirty="0" smtClean="0">
                          <a:latin typeface="メイリオ" panose="020B0604030504040204" pitchFamily="50" charset="-128"/>
                          <a:ea typeface="メイリオ" panose="020B0604030504040204" pitchFamily="50" charset="-128"/>
                        </a:rPr>
                        <a:t>)</a:t>
                      </a:r>
                      <a:endParaRPr kumimoji="1" lang="ja-JP" altLang="en-US" sz="20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24919938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000" dirty="0" smtClean="0">
                          <a:latin typeface="メイリオ" panose="020B0604030504040204" pitchFamily="50" charset="-128"/>
                          <a:ea typeface="メイリオ" panose="020B0604030504040204" pitchFamily="50" charset="-128"/>
                        </a:rPr>
                        <a:t>作成したコードの品質に自信がある</a:t>
                      </a:r>
                      <a:r>
                        <a:rPr kumimoji="1" lang="en-US" altLang="ja-JP" sz="2000" dirty="0" smtClean="0">
                          <a:latin typeface="メイリオ" panose="020B0604030504040204" pitchFamily="50" charset="-128"/>
                          <a:ea typeface="メイリオ" panose="020B0604030504040204" pitchFamily="50" charset="-128"/>
                        </a:rPr>
                        <a:t>(</a:t>
                      </a:r>
                      <a:r>
                        <a:rPr kumimoji="1" lang="ja-JP" altLang="en-US" sz="2000" dirty="0" smtClean="0">
                          <a:latin typeface="メイリオ" panose="020B0604030504040204" pitchFamily="50" charset="-128"/>
                          <a:ea typeface="メイリオ" panose="020B0604030504040204" pitchFamily="50" charset="-128"/>
                        </a:rPr>
                        <a:t>ツール不使用</a:t>
                      </a:r>
                      <a:r>
                        <a:rPr kumimoji="1" lang="en-US" altLang="ja-JP" sz="2000" dirty="0" smtClean="0">
                          <a:latin typeface="メイリオ" panose="020B0604030504040204" pitchFamily="50" charset="-128"/>
                          <a:ea typeface="メイリオ" panose="020B0604030504040204" pitchFamily="50" charset="-128"/>
                        </a:rPr>
                        <a:t>)</a:t>
                      </a:r>
                      <a:endParaRPr kumimoji="1" lang="ja-JP" altLang="en-US" sz="20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12213878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000" dirty="0" smtClean="0">
                          <a:latin typeface="メイリオ" panose="020B0604030504040204" pitchFamily="50" charset="-128"/>
                          <a:ea typeface="メイリオ" panose="020B0604030504040204" pitchFamily="50" charset="-128"/>
                        </a:rPr>
                        <a:t>作成したコードの品質に自信がある</a:t>
                      </a:r>
                      <a:r>
                        <a:rPr kumimoji="1" lang="en-US" altLang="ja-JP" sz="2000" dirty="0" smtClean="0">
                          <a:latin typeface="メイリオ" panose="020B0604030504040204" pitchFamily="50" charset="-128"/>
                          <a:ea typeface="メイリオ" panose="020B0604030504040204" pitchFamily="50" charset="-128"/>
                        </a:rPr>
                        <a:t>(</a:t>
                      </a:r>
                      <a:r>
                        <a:rPr kumimoji="1" lang="ja-JP" altLang="en-US" sz="2000" dirty="0" smtClean="0">
                          <a:latin typeface="メイリオ" panose="020B0604030504040204" pitchFamily="50" charset="-128"/>
                          <a:ea typeface="メイリオ" panose="020B0604030504040204" pitchFamily="50" charset="-128"/>
                        </a:rPr>
                        <a:t>ツール使用</a:t>
                      </a:r>
                      <a:r>
                        <a:rPr kumimoji="1" lang="en-US" altLang="ja-JP" sz="2000" dirty="0" smtClean="0">
                          <a:latin typeface="メイリオ" panose="020B0604030504040204" pitchFamily="50" charset="-128"/>
                          <a:ea typeface="メイリオ" panose="020B0604030504040204" pitchFamily="50" charset="-128"/>
                        </a:rPr>
                        <a:t>)</a:t>
                      </a:r>
                      <a:endParaRPr kumimoji="1" lang="ja-JP" altLang="en-US" sz="20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40227584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000" dirty="0" smtClean="0">
                          <a:latin typeface="メイリオ" panose="020B0604030504040204" pitchFamily="50" charset="-128"/>
                          <a:ea typeface="メイリオ" panose="020B0604030504040204" pitchFamily="50" charset="-128"/>
                        </a:rPr>
                        <a:t>作成したコードの品質に自信がある</a:t>
                      </a:r>
                      <a:r>
                        <a:rPr kumimoji="1" lang="en-US" altLang="ja-JP" sz="2000" dirty="0" smtClean="0">
                          <a:latin typeface="メイリオ" panose="020B0604030504040204" pitchFamily="50" charset="-128"/>
                          <a:ea typeface="メイリオ" panose="020B0604030504040204" pitchFamily="50" charset="-128"/>
                        </a:rPr>
                        <a:t>(</a:t>
                      </a:r>
                      <a:r>
                        <a:rPr kumimoji="1" lang="ja-JP" altLang="en-US" sz="2000" dirty="0" smtClean="0">
                          <a:latin typeface="メイリオ" panose="020B0604030504040204" pitchFamily="50" charset="-128"/>
                          <a:ea typeface="メイリオ" panose="020B0604030504040204" pitchFamily="50" charset="-128"/>
                        </a:rPr>
                        <a:t>ツール不使用</a:t>
                      </a:r>
                      <a:r>
                        <a:rPr kumimoji="1" lang="en-US" altLang="ja-JP" sz="2000" dirty="0" smtClean="0">
                          <a:latin typeface="メイリオ" panose="020B0604030504040204" pitchFamily="50" charset="-128"/>
                          <a:ea typeface="メイリオ" panose="020B0604030504040204" pitchFamily="50" charset="-128"/>
                        </a:rPr>
                        <a:t>)</a:t>
                      </a:r>
                      <a:endParaRPr kumimoji="1" lang="ja-JP" altLang="en-US" sz="20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82825683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6</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000" dirty="0" smtClean="0">
                          <a:latin typeface="メイリオ" panose="020B0604030504040204" pitchFamily="50" charset="-128"/>
                          <a:ea typeface="メイリオ" panose="020B0604030504040204" pitchFamily="50" charset="-128"/>
                        </a:rPr>
                        <a:t>作成したコードの品質に自信がある</a:t>
                      </a:r>
                      <a:r>
                        <a:rPr kumimoji="1" lang="en-US" altLang="ja-JP" sz="2000" dirty="0" smtClean="0">
                          <a:latin typeface="メイリオ" panose="020B0604030504040204" pitchFamily="50" charset="-128"/>
                          <a:ea typeface="メイリオ" panose="020B0604030504040204" pitchFamily="50" charset="-128"/>
                        </a:rPr>
                        <a:t>(</a:t>
                      </a:r>
                      <a:r>
                        <a:rPr kumimoji="1" lang="ja-JP" altLang="en-US" sz="2000" dirty="0" smtClean="0">
                          <a:latin typeface="メイリオ" panose="020B0604030504040204" pitchFamily="50" charset="-128"/>
                          <a:ea typeface="メイリオ" panose="020B0604030504040204" pitchFamily="50" charset="-128"/>
                        </a:rPr>
                        <a:t>ツール使用</a:t>
                      </a:r>
                      <a:r>
                        <a:rPr kumimoji="1" lang="en-US" altLang="ja-JP" sz="2000" dirty="0" smtClean="0">
                          <a:latin typeface="メイリオ" panose="020B0604030504040204" pitchFamily="50" charset="-128"/>
                          <a:ea typeface="メイリオ" panose="020B0604030504040204" pitchFamily="50" charset="-128"/>
                        </a:rPr>
                        <a:t>)</a:t>
                      </a:r>
                      <a:endParaRPr kumimoji="1" lang="ja-JP" altLang="en-US" sz="20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268109190"/>
                  </a:ext>
                </a:extLst>
              </a:tr>
            </a:tbl>
          </a:graphicData>
        </a:graphic>
      </p:graphicFrame>
    </p:spTree>
    <p:extLst>
      <p:ext uri="{BB962C8B-B14F-4D97-AF65-F5344CB8AC3E}">
        <p14:creationId xmlns:p14="http://schemas.microsoft.com/office/powerpoint/2010/main" val="5079343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研究内容</a:t>
            </a:r>
            <a:endParaRPr kumimoji="1" lang="ja-JP" altLang="en-US" dirty="0"/>
          </a:p>
        </p:txBody>
      </p:sp>
      <p:sp>
        <p:nvSpPr>
          <p:cNvPr id="3" name="コンテンツ プレースホルダー 2"/>
          <p:cNvSpPr>
            <a:spLocks noGrp="1"/>
          </p:cNvSpPr>
          <p:nvPr>
            <p:ph idx="1"/>
          </p:nvPr>
        </p:nvSpPr>
        <p:spPr>
          <a:xfrm>
            <a:off x="838201" y="1825625"/>
            <a:ext cx="9796670" cy="4351338"/>
          </a:xfrm>
        </p:spPr>
        <p:txBody>
          <a:bodyPr/>
          <a:lstStyle/>
          <a:p>
            <a:pPr marL="514350" indent="-514350">
              <a:buFont typeface="+mj-lt"/>
              <a:buAutoNum type="arabicPeriod"/>
            </a:pPr>
            <a:r>
              <a:rPr kumimoji="1" lang="ja-JP" altLang="en-US" b="1" dirty="0" smtClean="0"/>
              <a:t>テストスイート自動推薦手法</a:t>
            </a:r>
            <a:endParaRPr kumimoji="1" lang="en-US" altLang="ja-JP" b="1" dirty="0" smtClean="0"/>
          </a:p>
          <a:p>
            <a:pPr lvl="1"/>
            <a:r>
              <a:rPr kumimoji="1" lang="ja-JP" altLang="en-US" dirty="0" smtClean="0"/>
              <a:t>類似コード検出技術を用いて</a:t>
            </a:r>
            <a:r>
              <a:rPr kumimoji="1" lang="en-US" altLang="ja-JP" dirty="0" smtClean="0"/>
              <a:t>OSS</a:t>
            </a:r>
            <a:r>
              <a:rPr kumimoji="1" lang="ja-JP" altLang="en-US" dirty="0" smtClean="0"/>
              <a:t>プロジェクト内の</a:t>
            </a:r>
            <a:r>
              <a:rPr kumimoji="1" lang="en-US" altLang="ja-JP" dirty="0" smtClean="0"/>
              <a:t/>
            </a:r>
            <a:br>
              <a:rPr kumimoji="1" lang="en-US" altLang="ja-JP" dirty="0" smtClean="0"/>
            </a:br>
            <a:r>
              <a:rPr kumimoji="1" lang="ja-JP" altLang="en-US" dirty="0" smtClean="0"/>
              <a:t>テストコードを特定するアルゴリズム</a:t>
            </a:r>
            <a:endParaRPr kumimoji="1" lang="en-US" altLang="ja-JP" dirty="0" smtClean="0"/>
          </a:p>
          <a:p>
            <a:pPr lvl="1"/>
            <a:endParaRPr kumimoji="1" lang="en-US" altLang="ja-JP" sz="500" dirty="0" smtClean="0"/>
          </a:p>
          <a:p>
            <a:pPr marL="514350" indent="-514350">
              <a:buFont typeface="+mj-lt"/>
              <a:buAutoNum type="arabicPeriod"/>
            </a:pPr>
            <a:r>
              <a:rPr lang="en-US" altLang="ja-JP" b="1" dirty="0" err="1" smtClean="0"/>
              <a:t>SuiteRec</a:t>
            </a:r>
            <a:endParaRPr lang="en-US" altLang="ja-JP" b="1" dirty="0" smtClean="0"/>
          </a:p>
          <a:p>
            <a:pPr lvl="1"/>
            <a:r>
              <a:rPr lang="ja-JP" altLang="en-US" dirty="0" smtClean="0"/>
              <a:t>開発者が入力したコードに関連するテストスイートを表示する</a:t>
            </a:r>
            <a:endParaRPr lang="en-US" altLang="ja-JP" dirty="0" smtClean="0"/>
          </a:p>
          <a:p>
            <a:pPr lvl="1"/>
            <a:r>
              <a:rPr lang="en-US" altLang="ja-JP" dirty="0" smtClean="0"/>
              <a:t>web</a:t>
            </a:r>
            <a:r>
              <a:rPr lang="ja-JP" altLang="en-US" dirty="0" smtClean="0"/>
              <a:t>アプリケーションとして実装された </a:t>
            </a:r>
            <a:r>
              <a:rPr lang="en-US" altLang="ja-JP" dirty="0" smtClean="0"/>
              <a:t>Interface</a:t>
            </a:r>
          </a:p>
          <a:p>
            <a:pPr lvl="1"/>
            <a:endParaRPr lang="en-US" altLang="ja-JP" sz="500" dirty="0" smtClean="0"/>
          </a:p>
          <a:p>
            <a:pPr marL="514350" indent="-514350">
              <a:buFont typeface="+mj-lt"/>
              <a:buAutoNum type="arabicPeriod"/>
            </a:pPr>
            <a:r>
              <a:rPr kumimoji="1" lang="ja-JP" altLang="en-US" b="1" dirty="0" smtClean="0"/>
              <a:t>評価実験</a:t>
            </a:r>
            <a:endParaRPr kumimoji="1" lang="en-US" altLang="ja-JP" b="1" dirty="0" smtClean="0"/>
          </a:p>
          <a:p>
            <a:pPr lvl="1"/>
            <a:r>
              <a:rPr kumimoji="1" lang="en-US" altLang="ja-JP" dirty="0" err="1" smtClean="0"/>
              <a:t>SuiteRec</a:t>
            </a:r>
            <a:r>
              <a:rPr kumimoji="1" lang="ja-JP" altLang="en-US" dirty="0" smtClean="0"/>
              <a:t>が開発者のテストコード作成をどれだけ支援できるか</a:t>
            </a:r>
            <a:r>
              <a:rPr kumimoji="1" lang="en-US" altLang="ja-JP" dirty="0" smtClean="0"/>
              <a:t/>
            </a:r>
            <a:br>
              <a:rPr kumimoji="1" lang="en-US" altLang="ja-JP" dirty="0" smtClean="0"/>
            </a:br>
            <a:r>
              <a:rPr kumimoji="1" lang="ja-JP" altLang="en-US" dirty="0" smtClean="0"/>
              <a:t>定量的・定性的に評価</a:t>
            </a:r>
            <a:endParaRPr kumimoji="1" lang="ja-JP" altLang="en-US" dirty="0"/>
          </a:p>
        </p:txBody>
      </p:sp>
      <p:sp>
        <p:nvSpPr>
          <p:cNvPr id="4" name="スライド番号プレースホルダー 3"/>
          <p:cNvSpPr>
            <a:spLocks noGrp="1"/>
          </p:cNvSpPr>
          <p:nvPr>
            <p:ph type="sldNum" sz="quarter" idx="12"/>
          </p:nvPr>
        </p:nvSpPr>
        <p:spPr/>
        <p:txBody>
          <a:bodyPr/>
          <a:lstStyle/>
          <a:p>
            <a:fld id="{C10033A3-83AA-4A12-9CC9-27B1CF211109}" type="slidenum">
              <a:rPr lang="ja-JP" altLang="en-US" smtClean="0"/>
              <a:pPr/>
              <a:t>2</a:t>
            </a:fld>
            <a:endParaRPr lang="ja-JP" altLang="en-US" dirty="0"/>
          </a:p>
        </p:txBody>
      </p:sp>
    </p:spTree>
    <p:extLst>
      <p:ext uri="{BB962C8B-B14F-4D97-AF65-F5344CB8AC3E}">
        <p14:creationId xmlns:p14="http://schemas.microsoft.com/office/powerpoint/2010/main" val="23440976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C10033A3-83AA-4A12-9CC9-27B1CF211109}" type="slidenum">
              <a:rPr lang="ja-JP" altLang="en-US" smtClean="0"/>
              <a:pPr/>
              <a:t>20</a:t>
            </a:fld>
            <a:endParaRPr lang="ja-JP" altLang="en-US" dirty="0"/>
          </a:p>
        </p:txBody>
      </p:sp>
      <p:pic>
        <p:nvPicPr>
          <p:cNvPr id="39" name="図 38"/>
          <p:cNvPicPr>
            <a:picLocks noChangeAspect="1"/>
          </p:cNvPicPr>
          <p:nvPr/>
        </p:nvPicPr>
        <p:blipFill>
          <a:blip r:embed="rId2"/>
          <a:stretch>
            <a:fillRect/>
          </a:stretch>
        </p:blipFill>
        <p:spPr>
          <a:xfrm>
            <a:off x="1058775" y="1581600"/>
            <a:ext cx="10074449" cy="3851510"/>
          </a:xfrm>
          <a:prstGeom prst="rect">
            <a:avLst/>
          </a:prstGeom>
        </p:spPr>
      </p:pic>
      <p:sp>
        <p:nvSpPr>
          <p:cNvPr id="40" name="角丸四角形 39"/>
          <p:cNvSpPr/>
          <p:nvPr/>
        </p:nvSpPr>
        <p:spPr>
          <a:xfrm>
            <a:off x="1643028" y="5523367"/>
            <a:ext cx="9285322"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a:t>
            </a:r>
            <a:r>
              <a:rPr lang="ja-JP" altLang="en-US" sz="2800" dirty="0" smtClean="0">
                <a:latin typeface="メイリオ" panose="020B0604030504040204" pitchFamily="50" charset="-128"/>
                <a:ea typeface="メイリオ" panose="020B0604030504040204" pitchFamily="50" charset="-128"/>
              </a:rPr>
              <a:t>利用</a:t>
            </a:r>
            <a:r>
              <a:rPr lang="ja-JP" altLang="en-US" sz="2800" dirty="0" smtClean="0">
                <a:latin typeface="メイリオ" panose="020B0604030504040204" pitchFamily="50" charset="-128"/>
                <a:ea typeface="メイリオ" panose="020B0604030504040204" pitchFamily="50" charset="-128"/>
              </a:rPr>
              <a:t>した</a:t>
            </a:r>
            <a:r>
              <a:rPr lang="ja-JP" altLang="en-US" sz="2800" dirty="0" smtClean="0">
                <a:latin typeface="メイリオ" panose="020B0604030504040204" pitchFamily="50" charset="-128"/>
                <a:ea typeface="メイリオ" panose="020B0604030504040204" pitchFamily="50" charset="-128"/>
              </a:rPr>
              <a:t>場合、開発者</a:t>
            </a:r>
            <a:r>
              <a:rPr lang="ja-JP" altLang="en-US" sz="2800" dirty="0" smtClean="0">
                <a:latin typeface="メイリオ" panose="020B0604030504040204" pitchFamily="50" charset="-128"/>
                <a:ea typeface="メイリオ" panose="020B0604030504040204" pitchFamily="50" charset="-128"/>
              </a:rPr>
              <a:t>はテスト作成タスクを容易だと認識</a:t>
            </a:r>
            <a:r>
              <a:rPr lang="ja-JP" altLang="en-US" sz="2800" dirty="0" smtClean="0">
                <a:latin typeface="メイリオ" panose="020B0604030504040204" pitchFamily="50" charset="-128"/>
                <a:ea typeface="メイリオ" panose="020B0604030504040204" pitchFamily="50" charset="-128"/>
              </a:rPr>
              <a:t>し、作成</a:t>
            </a:r>
            <a:r>
              <a:rPr lang="ja-JP" altLang="en-US" sz="2800" dirty="0" smtClean="0">
                <a:latin typeface="メイリオ" panose="020B0604030504040204" pitchFamily="50" charset="-128"/>
                <a:ea typeface="メイリオ" panose="020B0604030504040204" pitchFamily="50" charset="-128"/>
              </a:rPr>
              <a:t>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sp>
        <p:nvSpPr>
          <p:cNvPr id="7" name="タイトル 1"/>
          <p:cNvSpPr>
            <a:spLocks noGrp="1"/>
          </p:cNvSpPr>
          <p:nvPr>
            <p:ph type="title"/>
          </p:nvPr>
        </p:nvSpPr>
        <p:spPr>
          <a:xfrm>
            <a:off x="838200" y="365125"/>
            <a:ext cx="10439400" cy="1325563"/>
          </a:xfrm>
        </p:spPr>
        <p:txBody>
          <a:bodyPr>
            <a:normAutofit fontScale="90000"/>
          </a:bodyPr>
          <a:lstStyle/>
          <a:p>
            <a:r>
              <a:rPr lang="en-US" altLang="ja-JP" b="1" dirty="0" smtClean="0"/>
              <a:t>RQ4.</a:t>
            </a:r>
            <a:r>
              <a:rPr lang="en-US" altLang="ja-JP" dirty="0" smtClean="0"/>
              <a:t> </a:t>
            </a:r>
            <a:r>
              <a:rPr lang="en-US" altLang="ja-JP" dirty="0" err="1" smtClean="0"/>
              <a:t>SuiteRec</a:t>
            </a:r>
            <a:r>
              <a:rPr lang="ja-JP" altLang="en-US" dirty="0" smtClean="0"/>
              <a:t>の</a:t>
            </a:r>
            <a:r>
              <a:rPr lang="ja-JP" altLang="en-US" dirty="0" smtClean="0"/>
              <a:t>利用</a:t>
            </a:r>
            <a:r>
              <a:rPr lang="ja-JP" altLang="en-US" dirty="0" smtClean="0"/>
              <a:t>は、開発者</a:t>
            </a:r>
            <a:r>
              <a:rPr lang="ja-JP" altLang="en-US" dirty="0" smtClean="0"/>
              <a:t>のテストコード作成タスクの認識にどう影響するか？</a:t>
            </a:r>
            <a:endParaRPr kumimoji="1" lang="ja-JP" altLang="en-US" dirty="0"/>
          </a:p>
        </p:txBody>
      </p:sp>
    </p:spTree>
    <p:extLst>
      <p:ext uri="{BB962C8B-B14F-4D97-AF65-F5344CB8AC3E}">
        <p14:creationId xmlns:p14="http://schemas.microsoft.com/office/powerpoint/2010/main" val="2146207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議論</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21</a:t>
            </a:fld>
            <a:endParaRPr lang="ja-JP" altLang="en-US" dirty="0"/>
          </a:p>
        </p:txBody>
      </p:sp>
    </p:spTree>
    <p:extLst>
      <p:ext uri="{BB962C8B-B14F-4D97-AF65-F5344CB8AC3E}">
        <p14:creationId xmlns:p14="http://schemas.microsoft.com/office/powerpoint/2010/main" val="3868862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まとめ・今後の課題</a:t>
            </a:r>
            <a:endParaRPr kumimoji="1" lang="ja-JP" altLang="en-US" dirty="0"/>
          </a:p>
        </p:txBody>
      </p:sp>
      <p:sp>
        <p:nvSpPr>
          <p:cNvPr id="3" name="コンテンツ プレースホルダー 2"/>
          <p:cNvSpPr>
            <a:spLocks noGrp="1"/>
          </p:cNvSpPr>
          <p:nvPr>
            <p:ph idx="1"/>
          </p:nvPr>
        </p:nvSpPr>
        <p:spPr>
          <a:xfrm>
            <a:off x="838200" y="1825625"/>
            <a:ext cx="10182225" cy="4241800"/>
          </a:xfrm>
        </p:spPr>
        <p:txBody>
          <a:bodyPr>
            <a:normAutofit/>
          </a:bodyPr>
          <a:lstStyle/>
          <a:p>
            <a:pPr marL="228600" lvl="1">
              <a:spcBef>
                <a:spcPts val="1000"/>
              </a:spcBef>
            </a:pPr>
            <a:r>
              <a:rPr lang="ja-JP" altLang="en-US" sz="2800" dirty="0" smtClean="0"/>
              <a:t>まとめ</a:t>
            </a:r>
            <a:endParaRPr lang="en-US" altLang="ja-JP" sz="2800" dirty="0" smtClean="0"/>
          </a:p>
          <a:p>
            <a:pPr marL="685800" lvl="2">
              <a:spcBef>
                <a:spcPts val="1000"/>
              </a:spcBef>
            </a:pPr>
            <a:r>
              <a:rPr lang="ja-JP" altLang="en-US" sz="2400" dirty="0" smtClean="0"/>
              <a:t>類似</a:t>
            </a:r>
            <a:r>
              <a:rPr lang="ja-JP" altLang="en-US" sz="2400" dirty="0" smtClean="0"/>
              <a:t>コード検出技術を</a:t>
            </a:r>
            <a:r>
              <a:rPr lang="ja-JP" altLang="en-US" sz="2400" dirty="0" smtClean="0"/>
              <a:t>用いて、既存</a:t>
            </a:r>
            <a:r>
              <a:rPr lang="ja-JP" altLang="en-US" sz="2400" dirty="0" smtClean="0"/>
              <a:t>の高品質のテストコードを推薦するツールを提案</a:t>
            </a:r>
            <a:endParaRPr lang="en-US" altLang="ja-JP" sz="2400" dirty="0" smtClean="0"/>
          </a:p>
          <a:p>
            <a:pPr marL="685800" lvl="2">
              <a:spcBef>
                <a:spcPts val="1000"/>
              </a:spcBef>
            </a:pPr>
            <a:r>
              <a:rPr lang="ja-JP" altLang="en-US" sz="2400" dirty="0" smtClean="0"/>
              <a:t>提案ツールを定量的・定性的に</a:t>
            </a:r>
            <a:r>
              <a:rPr lang="ja-JP" altLang="en-US" sz="2400" dirty="0" smtClean="0"/>
              <a:t>評価</a:t>
            </a:r>
            <a:endParaRPr lang="en-US" altLang="ja-JP" sz="2400" dirty="0" smtClean="0"/>
          </a:p>
          <a:p>
            <a:pPr marL="228600" lvl="1">
              <a:spcBef>
                <a:spcPts val="1000"/>
              </a:spcBef>
            </a:pPr>
            <a:endParaRPr lang="en-US" altLang="ja-JP" sz="100" dirty="0"/>
          </a:p>
          <a:p>
            <a:pPr marL="228600" lvl="1">
              <a:spcBef>
                <a:spcPts val="1000"/>
              </a:spcBef>
            </a:pPr>
            <a:r>
              <a:rPr lang="ja-JP" altLang="en-US" sz="2800" dirty="0" smtClean="0"/>
              <a:t>今後の課題</a:t>
            </a:r>
            <a:endParaRPr lang="en-US" altLang="ja-JP" sz="2800" dirty="0" smtClean="0"/>
          </a:p>
          <a:p>
            <a:pPr marL="685800" lvl="2">
              <a:spcBef>
                <a:spcPts val="1000"/>
              </a:spcBef>
            </a:pPr>
            <a:r>
              <a:rPr lang="ja-JP" altLang="en-US" sz="2400" dirty="0" smtClean="0"/>
              <a:t>より実用的な利用に備えてツールを改善</a:t>
            </a:r>
            <a:endParaRPr lang="en-US" altLang="ja-JP" sz="2400" dirty="0" smtClean="0"/>
          </a:p>
          <a:p>
            <a:pPr marL="685800" lvl="2">
              <a:spcBef>
                <a:spcPts val="1000"/>
              </a:spcBef>
            </a:pPr>
            <a:r>
              <a:rPr lang="ja-JP" altLang="en-US" sz="2400" dirty="0" smtClean="0"/>
              <a:t>被験者数を増やした更なる評価実験の実施</a:t>
            </a:r>
            <a:endParaRPr lang="en-US" altLang="ja-JP" sz="2400" dirty="0" smtClean="0"/>
          </a:p>
          <a:p>
            <a:pPr marL="685800" lvl="2">
              <a:spcBef>
                <a:spcPts val="1000"/>
              </a:spcBef>
            </a:pPr>
            <a:r>
              <a:rPr lang="ja-JP" altLang="en-US" sz="2400" dirty="0"/>
              <a:t>複数</a:t>
            </a:r>
            <a:r>
              <a:rPr lang="ja-JP" altLang="en-US" sz="2400" dirty="0" smtClean="0"/>
              <a:t>の類似コード検出ツールに対応す</a:t>
            </a:r>
            <a:r>
              <a:rPr lang="ja-JP" altLang="en-US" sz="2400" dirty="0"/>
              <a:t>る</a:t>
            </a:r>
            <a:r>
              <a:rPr lang="ja-JP" altLang="en-US" sz="2400" dirty="0" smtClean="0"/>
              <a:t>よう</a:t>
            </a:r>
            <a:r>
              <a:rPr lang="ja-JP" altLang="en-US" sz="2400" dirty="0" smtClean="0"/>
              <a:t>にツールを拡張する</a:t>
            </a:r>
            <a:endParaRPr lang="en-US" altLang="ja-JP" sz="2400"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C10033A3-83AA-4A12-9CC9-27B1CF211109}" type="slidenum">
              <a:rPr lang="ja-JP" altLang="en-US" smtClean="0"/>
              <a:pPr/>
              <a:t>22</a:t>
            </a:fld>
            <a:endParaRPr lang="ja-JP" altLang="en-US" dirty="0"/>
          </a:p>
        </p:txBody>
      </p:sp>
    </p:spTree>
    <p:extLst>
      <p:ext uri="{BB962C8B-B14F-4D97-AF65-F5344CB8AC3E}">
        <p14:creationId xmlns:p14="http://schemas.microsoft.com/office/powerpoint/2010/main" val="22853194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今後の計画</a:t>
            </a:r>
            <a:endParaRPr kumimoji="1" lang="ja-JP" altLang="en-US" dirty="0"/>
          </a:p>
        </p:txBody>
      </p:sp>
      <p:sp>
        <p:nvSpPr>
          <p:cNvPr id="3" name="コンテンツ プレースホルダー 2"/>
          <p:cNvSpPr>
            <a:spLocks noGrp="1"/>
          </p:cNvSpPr>
          <p:nvPr>
            <p:ph idx="1"/>
          </p:nvPr>
        </p:nvSpPr>
        <p:spPr>
          <a:xfrm>
            <a:off x="838200" y="1690688"/>
            <a:ext cx="10175240" cy="4737735"/>
          </a:xfrm>
        </p:spPr>
        <p:txBody>
          <a:bodyPr>
            <a:normAutofit/>
          </a:bodyPr>
          <a:lstStyle/>
          <a:p>
            <a:r>
              <a:rPr kumimoji="1" lang="ja-JP" altLang="en-US" dirty="0" smtClean="0"/>
              <a:t>提案ツールの推薦ランキングに関する評価を行う</a:t>
            </a:r>
            <a:r>
              <a:rPr kumimoji="1" lang="en-US" altLang="ja-JP" dirty="0" smtClean="0"/>
              <a:t>(</a:t>
            </a:r>
            <a:r>
              <a:rPr kumimoji="1" lang="ja-JP" altLang="en-US" dirty="0" smtClean="0"/>
              <a:t>年内に</a:t>
            </a:r>
            <a:r>
              <a:rPr kumimoji="1" lang="en-US" altLang="ja-JP" dirty="0" smtClean="0"/>
              <a:t>)</a:t>
            </a:r>
          </a:p>
          <a:p>
            <a:r>
              <a:rPr lang="ja-JP" altLang="en-US" dirty="0" smtClean="0"/>
              <a:t>修論書き始める</a:t>
            </a:r>
            <a:r>
              <a:rPr lang="en-US" altLang="ja-JP" dirty="0" smtClean="0"/>
              <a:t>(</a:t>
            </a:r>
            <a:r>
              <a:rPr lang="ja-JP" altLang="en-US" dirty="0" smtClean="0"/>
              <a:t>年明けから</a:t>
            </a:r>
            <a:r>
              <a:rPr lang="en-US" altLang="ja-JP" dirty="0" smtClean="0"/>
              <a:t>)</a:t>
            </a:r>
          </a:p>
          <a:p>
            <a:r>
              <a:rPr kumimoji="1" lang="ja-JP" altLang="en-US" dirty="0" smtClean="0"/>
              <a:t>プレゼン資料作成</a:t>
            </a:r>
            <a:r>
              <a:rPr kumimoji="1" lang="en-US" altLang="ja-JP" dirty="0" smtClean="0"/>
              <a:t>(1</a:t>
            </a:r>
            <a:r>
              <a:rPr kumimoji="1" lang="ja-JP" altLang="en-US" dirty="0" smtClean="0"/>
              <a:t>月中旬</a:t>
            </a:r>
            <a:r>
              <a:rPr kumimoji="1" lang="en-US" altLang="ja-JP" dirty="0" smtClean="0"/>
              <a:t>)</a:t>
            </a:r>
          </a:p>
          <a:p>
            <a:r>
              <a:rPr kumimoji="1" lang="ja-JP" altLang="en-US" dirty="0" smtClean="0"/>
              <a:t>被験者の数を増やす</a:t>
            </a:r>
            <a:r>
              <a:rPr lang="ja-JP" altLang="en-US" dirty="0" smtClean="0"/>
              <a:t>か</a:t>
            </a:r>
            <a:r>
              <a:rPr lang="ja-JP" altLang="en-US" dirty="0"/>
              <a:t>も</a:t>
            </a:r>
            <a:r>
              <a:rPr kumimoji="1" lang="en-US" altLang="ja-JP" dirty="0" smtClean="0"/>
              <a:t>(</a:t>
            </a:r>
            <a:r>
              <a:rPr kumimoji="1" lang="ja-JP" altLang="en-US" dirty="0" smtClean="0"/>
              <a:t>阪大・</a:t>
            </a:r>
            <a:r>
              <a:rPr kumimoji="1" lang="en-US" altLang="ja-JP" dirty="0" smtClean="0"/>
              <a:t>KIT</a:t>
            </a:r>
            <a:r>
              <a:rPr kumimoji="1" lang="ja-JP" altLang="en-US" dirty="0" smtClean="0"/>
              <a:t>とか</a:t>
            </a:r>
            <a:r>
              <a:rPr kumimoji="1" lang="en-US" altLang="ja-JP" dirty="0" smtClean="0"/>
              <a:t>)</a:t>
            </a:r>
          </a:p>
          <a:p>
            <a:r>
              <a:rPr kumimoji="1" lang="en-US" altLang="ja-JP" dirty="0" smtClean="0"/>
              <a:t>IWSC</a:t>
            </a:r>
            <a:r>
              <a:rPr kumimoji="1" lang="ja-JP" altLang="en-US" dirty="0" smtClean="0"/>
              <a:t>通れば</a:t>
            </a:r>
            <a:r>
              <a:rPr kumimoji="1" lang="en-US" altLang="ja-JP" dirty="0" smtClean="0"/>
              <a:t>2</a:t>
            </a:r>
            <a:r>
              <a:rPr kumimoji="1" lang="ja-JP" altLang="en-US" dirty="0" smtClean="0"/>
              <a:t>月に発表</a:t>
            </a:r>
            <a:endParaRPr kumimoji="1" lang="en-US" altLang="ja-JP" dirty="0" smtClean="0"/>
          </a:p>
          <a:p>
            <a:r>
              <a:rPr kumimoji="1" lang="en-US" altLang="ja-JP" dirty="0" err="1" smtClean="0"/>
              <a:t>SuiteRec</a:t>
            </a:r>
            <a:r>
              <a:rPr kumimoji="1" lang="ja-JP" altLang="en-US" dirty="0" smtClean="0"/>
              <a:t>の改善・拡張</a:t>
            </a:r>
            <a:endParaRPr kumimoji="1" lang="en-US" altLang="ja-JP" dirty="0" smtClean="0"/>
          </a:p>
          <a:p>
            <a:pPr lvl="1"/>
            <a:r>
              <a:rPr kumimoji="1" lang="ja-JP" altLang="en-US" dirty="0" smtClean="0"/>
              <a:t>クリップボード</a:t>
            </a:r>
            <a:r>
              <a:rPr kumimoji="1" lang="en-US" altLang="ja-JP" dirty="0" smtClean="0"/>
              <a:t>(</a:t>
            </a:r>
            <a:r>
              <a:rPr kumimoji="1" lang="ja-JP" altLang="en-US" dirty="0" smtClean="0"/>
              <a:t>コピ</a:t>
            </a:r>
            <a:r>
              <a:rPr lang="ja-JP" altLang="en-US" dirty="0" smtClean="0"/>
              <a:t>ー＆ペースト</a:t>
            </a:r>
            <a:r>
              <a:rPr kumimoji="1" lang="ja-JP" altLang="en-US" dirty="0" smtClean="0"/>
              <a:t>がしやすいように</a:t>
            </a:r>
            <a:r>
              <a:rPr kumimoji="1" lang="en-US" altLang="ja-JP" dirty="0" smtClean="0"/>
              <a:t>)</a:t>
            </a:r>
          </a:p>
          <a:p>
            <a:pPr lvl="1"/>
            <a:r>
              <a:rPr kumimoji="1" lang="ja-JP" altLang="en-US" dirty="0" smtClean="0"/>
              <a:t>自動編集機能</a:t>
            </a:r>
            <a:endParaRPr kumimoji="1" lang="en-US" altLang="ja-JP" dirty="0" smtClean="0"/>
          </a:p>
          <a:p>
            <a:pPr lvl="1"/>
            <a:r>
              <a:rPr lang="ja-JP" altLang="en-US" dirty="0"/>
              <a:t>複数</a:t>
            </a:r>
            <a:r>
              <a:rPr lang="ja-JP" altLang="en-US" dirty="0" smtClean="0"/>
              <a:t>の類似コード検出ツールに対応して，検出できる類似コードの幅を広げる</a:t>
            </a:r>
            <a:endParaRPr kumimoji="1" lang="en-US" altLang="ja-JP" dirty="0" smtClean="0"/>
          </a:p>
          <a:p>
            <a:pPr marL="0" indent="0">
              <a:buNone/>
            </a:pPr>
            <a:endParaRPr kumimoji="1" lang="ja-JP" altLang="en-US" dirty="0"/>
          </a:p>
        </p:txBody>
      </p:sp>
      <p:sp>
        <p:nvSpPr>
          <p:cNvPr id="4" name="スライド番号プレースホルダー 3"/>
          <p:cNvSpPr>
            <a:spLocks noGrp="1"/>
          </p:cNvSpPr>
          <p:nvPr>
            <p:ph type="sldNum" sz="quarter" idx="12"/>
          </p:nvPr>
        </p:nvSpPr>
        <p:spPr/>
        <p:txBody>
          <a:bodyPr/>
          <a:lstStyle/>
          <a:p>
            <a:fld id="{C10033A3-83AA-4A12-9CC9-27B1CF211109}" type="slidenum">
              <a:rPr lang="ja-JP" altLang="en-US" smtClean="0"/>
              <a:pPr/>
              <a:t>23</a:t>
            </a:fld>
            <a:endParaRPr lang="ja-JP" altLang="en-US" dirty="0"/>
          </a:p>
        </p:txBody>
      </p:sp>
    </p:spTree>
    <p:extLst>
      <p:ext uri="{BB962C8B-B14F-4D97-AF65-F5344CB8AC3E}">
        <p14:creationId xmlns:p14="http://schemas.microsoft.com/office/powerpoint/2010/main" val="163404121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まとめ・今後の課題</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24</a:t>
            </a:fld>
            <a:endParaRPr lang="ja-JP" altLang="en-US" dirty="0"/>
          </a:p>
        </p:txBody>
      </p:sp>
    </p:spTree>
    <p:extLst>
      <p:ext uri="{BB962C8B-B14F-4D97-AF65-F5344CB8AC3E}">
        <p14:creationId xmlns:p14="http://schemas.microsoft.com/office/powerpoint/2010/main" val="18908967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25</a:t>
            </a:fld>
            <a:endParaRPr lang="ja-JP" altLang="en-US" dirty="0"/>
          </a:p>
        </p:txBody>
      </p:sp>
    </p:spTree>
    <p:extLst>
      <p:ext uri="{BB962C8B-B14F-4D97-AF65-F5344CB8AC3E}">
        <p14:creationId xmlns:p14="http://schemas.microsoft.com/office/powerpoint/2010/main" val="39243867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Step3</a:t>
            </a:r>
            <a:r>
              <a:rPr kumimoji="1" lang="en-US" altLang="ja-JP" sz="4000" dirty="0" smtClean="0"/>
              <a:t>: </a:t>
            </a:r>
            <a:r>
              <a:rPr kumimoji="1" lang="ja-JP" altLang="en-US" sz="4000" dirty="0" smtClean="0"/>
              <a:t>テストスメルの検出</a:t>
            </a:r>
            <a:endParaRPr kumimoji="1" lang="ja-JP" altLang="en-US" sz="4000" dirty="0"/>
          </a:p>
        </p:txBody>
      </p:sp>
      <p:sp>
        <p:nvSpPr>
          <p:cNvPr id="3" name="コンテンツ プレースホルダー 2"/>
          <p:cNvSpPr>
            <a:spLocks noGrp="1"/>
          </p:cNvSpPr>
          <p:nvPr>
            <p:ph idx="1"/>
          </p:nvPr>
        </p:nvSpPr>
        <p:spPr/>
        <p:txBody>
          <a:bodyPr/>
          <a:lstStyle/>
          <a:p>
            <a:r>
              <a:rPr kumimoji="1" lang="ja-JP" altLang="en-US" dirty="0" smtClean="0"/>
              <a:t>テストスメル検出ツール</a:t>
            </a:r>
            <a:r>
              <a:rPr kumimoji="1" lang="en-US" altLang="ja-JP" dirty="0" smtClean="0"/>
              <a:t>: </a:t>
            </a:r>
            <a:r>
              <a:rPr kumimoji="1" lang="en-US" altLang="ja-JP" dirty="0" err="1" smtClean="0"/>
              <a:t>tsDetect</a:t>
            </a:r>
            <a:r>
              <a:rPr kumimoji="1" lang="en-US" altLang="ja-JP" dirty="0" smtClean="0"/>
              <a:t>[]</a:t>
            </a:r>
          </a:p>
          <a:p>
            <a:pPr lvl="1"/>
            <a:r>
              <a:rPr lang="en-US" altLang="ja-JP" dirty="0" smtClean="0"/>
              <a:t>21</a:t>
            </a:r>
            <a:r>
              <a:rPr lang="ja-JP" altLang="en-US" dirty="0" smtClean="0"/>
              <a:t>種類のテストスメルを検出可能</a:t>
            </a:r>
            <a:endParaRPr lang="en-US" altLang="ja-JP" dirty="0" smtClean="0"/>
          </a:p>
          <a:p>
            <a:pPr lvl="1"/>
            <a:r>
              <a:rPr kumimoji="1" lang="ja-JP" altLang="en-US" dirty="0" smtClean="0"/>
              <a:t>各テストスメルの検出精度</a:t>
            </a:r>
            <a:r>
              <a:rPr kumimoji="1" lang="en-US" altLang="ja-JP" dirty="0" smtClean="0"/>
              <a:t>: 85%~100%</a:t>
            </a:r>
            <a:r>
              <a:rPr kumimoji="1" lang="ja-JP" altLang="en-US" dirty="0" err="1" smtClean="0"/>
              <a:t>、</a:t>
            </a:r>
            <a:r>
              <a:rPr kumimoji="1" lang="ja-JP" altLang="en-US" dirty="0" smtClean="0"/>
              <a:t>再現率</a:t>
            </a:r>
            <a:r>
              <a:rPr kumimoji="1" lang="en-US" altLang="ja-JP" dirty="0" smtClean="0"/>
              <a:t>: 90%~100%</a:t>
            </a:r>
          </a:p>
          <a:p>
            <a:pPr lvl="1"/>
            <a:endParaRPr kumimoji="1" lang="en-US" altLang="ja-JP" dirty="0" smtClean="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26</a:t>
            </a:fld>
            <a:endParaRPr lang="ja-JP" altLang="en-US" dirty="0"/>
          </a:p>
        </p:txBody>
      </p:sp>
      <p:sp>
        <p:nvSpPr>
          <p:cNvPr id="5" name="正方形/長方形 4"/>
          <p:cNvSpPr/>
          <p:nvPr/>
        </p:nvSpPr>
        <p:spPr>
          <a:xfrm>
            <a:off x="838200" y="3721755"/>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381963" y="4402842"/>
            <a:ext cx="1028700" cy="9461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7" name="表 6"/>
          <p:cNvGraphicFramePr>
            <a:graphicFrameLocks noGrp="1"/>
          </p:cNvGraphicFramePr>
          <p:nvPr>
            <p:extLst>
              <p:ext uri="{D42A27DB-BD31-4B8C-83A1-F6EECF244321}">
                <p14:modId xmlns:p14="http://schemas.microsoft.com/office/powerpoint/2010/main" val="3791276182"/>
              </p:ext>
            </p:extLst>
          </p:nvPr>
        </p:nvGraphicFramePr>
        <p:xfrm>
          <a:off x="7521575" y="3961517"/>
          <a:ext cx="4082359" cy="1828800"/>
        </p:xfrm>
        <a:graphic>
          <a:graphicData uri="http://schemas.openxmlformats.org/drawingml/2006/table">
            <a:tbl>
              <a:tblPr firstRow="1" bandRow="1">
                <a:tableStyleId>{5940675A-B579-460E-94D1-54222C63F5DA}</a:tableStyleId>
              </a:tblPr>
              <a:tblGrid>
                <a:gridCol w="631657">
                  <a:extLst>
                    <a:ext uri="{9D8B030D-6E8A-4147-A177-3AD203B41FA5}">
                      <a16:colId xmlns:a16="http://schemas.microsoft.com/office/drawing/2014/main" val="1372453132"/>
                    </a:ext>
                  </a:extLst>
                </a:gridCol>
                <a:gridCol w="3450702">
                  <a:extLst>
                    <a:ext uri="{9D8B030D-6E8A-4147-A177-3AD203B41FA5}">
                      <a16:colId xmlns:a16="http://schemas.microsoft.com/office/drawing/2014/main" val="1114427041"/>
                    </a:ext>
                  </a:extLst>
                </a:gridCol>
              </a:tblGrid>
              <a:tr h="0">
                <a:tc>
                  <a:txBody>
                    <a:bodyPr/>
                    <a:lstStyle/>
                    <a:p>
                      <a:pPr algn="ctr"/>
                      <a:endParaRPr lang="ja-JP" altLang="en-US" sz="2400">
                        <a:latin typeface="メイリオ" panose="020B0604030504040204" pitchFamily="50" charset="-128"/>
                        <a:ea typeface="メイリオ" panose="020B0604030504040204" pitchFamily="50" charset="-128"/>
                      </a:endParaRPr>
                    </a:p>
                  </a:txBody>
                  <a:tcPr/>
                </a:tc>
                <a:tc>
                  <a:txBody>
                    <a:bodyPr/>
                    <a:lstStyle/>
                    <a:p>
                      <a:r>
                        <a:rPr kumimoji="1" lang="ja-JP" altLang="en-US" sz="2400" dirty="0" smtClean="0">
                          <a:latin typeface="メイリオ" panose="020B0604030504040204" pitchFamily="50" charset="-128"/>
                          <a:ea typeface="メイリオ" panose="020B0604030504040204" pitchFamily="50" charset="-128"/>
                        </a:rPr>
                        <a:t>テストスメル</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22013539"/>
                  </a:ext>
                </a:extLst>
              </a:tr>
              <a:tr h="370840">
                <a:tc>
                  <a:txBody>
                    <a:bodyPr/>
                    <a:lstStyle/>
                    <a:p>
                      <a:pPr algn="ctr"/>
                      <a:r>
                        <a:rPr lang="en-US" altLang="ja-JP" sz="2400" dirty="0" smtClean="0">
                          <a:latin typeface="メイリオ" panose="020B0604030504040204" pitchFamily="50" charset="-128"/>
                          <a:ea typeface="メイリオ" panose="020B0604030504040204" pitchFamily="50" charset="-128"/>
                        </a:rPr>
                        <a:t>1</a:t>
                      </a:r>
                      <a:endParaRPr lang="ja-JP" altLang="en-US" sz="2400" dirty="0">
                        <a:latin typeface="メイリオ" panose="020B0604030504040204" pitchFamily="50" charset="-128"/>
                        <a:ea typeface="メイリオ" panose="020B0604030504040204" pitchFamily="50" charset="-128"/>
                      </a:endParaRPr>
                    </a:p>
                  </a:txBody>
                  <a:tcPr/>
                </a:tc>
                <a:tc>
                  <a:txBody>
                    <a:bodyPr/>
                    <a:lstStyle/>
                    <a:p>
                      <a:r>
                        <a:rPr kumimoji="1" lang="en-US" altLang="ja-JP" sz="2400" dirty="0" smtClean="0">
                          <a:latin typeface="メイリオ" panose="020B0604030504040204" pitchFamily="50" charset="-128"/>
                          <a:ea typeface="メイリオ" panose="020B0604030504040204" pitchFamily="50" charset="-128"/>
                        </a:rPr>
                        <a:t>Assertion </a:t>
                      </a:r>
                      <a:r>
                        <a:rPr kumimoji="1" lang="en-US" altLang="ja-JP" sz="2400" dirty="0" err="1" smtClean="0">
                          <a:latin typeface="メイリオ" panose="020B0604030504040204" pitchFamily="50" charset="-128"/>
                          <a:ea typeface="メイリオ" panose="020B0604030504040204" pitchFamily="50" charset="-128"/>
                        </a:rPr>
                        <a:t>Roullete</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539967539"/>
                  </a:ext>
                </a:extLst>
              </a:tr>
              <a:tr h="370840">
                <a:tc>
                  <a:txBody>
                    <a:bodyPr/>
                    <a:lstStyle/>
                    <a:p>
                      <a:pPr algn="ctr"/>
                      <a:r>
                        <a:rPr lang="en-US" altLang="ja-JP" sz="2400" dirty="0" smtClean="0">
                          <a:latin typeface="メイリオ" panose="020B0604030504040204" pitchFamily="50" charset="-128"/>
                          <a:ea typeface="メイリオ" panose="020B0604030504040204" pitchFamily="50" charset="-128"/>
                        </a:rPr>
                        <a:t>2</a:t>
                      </a:r>
                      <a:endParaRPr lang="ja-JP" altLang="en-US" sz="2400" dirty="0">
                        <a:latin typeface="メイリオ" panose="020B0604030504040204" pitchFamily="50" charset="-128"/>
                        <a:ea typeface="メイリオ" panose="020B0604030504040204" pitchFamily="50" charset="-128"/>
                      </a:endParaRPr>
                    </a:p>
                  </a:txBody>
                  <a:tcPr/>
                </a:tc>
                <a:tc>
                  <a:txBody>
                    <a:bodyPr/>
                    <a:lstStyle/>
                    <a:p>
                      <a:r>
                        <a:rPr kumimoji="1" lang="en-US" altLang="ja-JP" sz="2400" dirty="0" smtClean="0">
                          <a:latin typeface="メイリオ" panose="020B0604030504040204" pitchFamily="50" charset="-128"/>
                          <a:ea typeface="メイリオ" panose="020B0604030504040204" pitchFamily="50" charset="-128"/>
                        </a:rPr>
                        <a:t>Exception Handling</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28383984"/>
                  </a:ext>
                </a:extLst>
              </a:tr>
              <a:tr h="370840">
                <a:tc>
                  <a:txBody>
                    <a:bodyPr/>
                    <a:lstStyle/>
                    <a:p>
                      <a:pPr algn="ctr"/>
                      <a:r>
                        <a:rPr lang="en-US" altLang="ja-JP" sz="2400" dirty="0" smtClean="0">
                          <a:latin typeface="メイリオ" panose="020B0604030504040204" pitchFamily="50" charset="-128"/>
                          <a:ea typeface="メイリオ" panose="020B0604030504040204" pitchFamily="50" charset="-128"/>
                        </a:rPr>
                        <a:t>3</a:t>
                      </a:r>
                      <a:endParaRPr lang="ja-JP" altLang="en-US" sz="2400" dirty="0">
                        <a:latin typeface="メイリオ" panose="020B0604030504040204" pitchFamily="50" charset="-128"/>
                        <a:ea typeface="メイリオ" panose="020B0604030504040204" pitchFamily="50" charset="-128"/>
                      </a:endParaRPr>
                    </a:p>
                  </a:txBody>
                  <a:tcPr/>
                </a:tc>
                <a:tc>
                  <a:txBody>
                    <a:bodyPr/>
                    <a:lstStyle/>
                    <a:p>
                      <a:r>
                        <a:rPr kumimoji="1" lang="en-US" altLang="ja-JP" sz="2400" dirty="0" smtClean="0">
                          <a:latin typeface="メイリオ" panose="020B0604030504040204" pitchFamily="50" charset="-128"/>
                          <a:ea typeface="メイリオ" panose="020B0604030504040204" pitchFamily="50" charset="-128"/>
                        </a:rPr>
                        <a:t>Eager Test</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524292127"/>
                  </a:ext>
                </a:extLst>
              </a:tr>
            </a:tbl>
          </a:graphicData>
        </a:graphic>
      </p:graphicFrame>
    </p:spTree>
    <p:extLst>
      <p:ext uri="{BB962C8B-B14F-4D97-AF65-F5344CB8AC3E}">
        <p14:creationId xmlns:p14="http://schemas.microsoft.com/office/powerpoint/2010/main" val="21119656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Step1</a:t>
            </a:r>
            <a:r>
              <a:rPr kumimoji="1" lang="en-US" altLang="ja-JP" sz="4000" dirty="0" smtClean="0"/>
              <a:t>: </a:t>
            </a:r>
            <a:r>
              <a:rPr kumimoji="1" lang="ja-JP" altLang="en-US" sz="4000" dirty="0" smtClean="0"/>
              <a:t>類似コード片の検出</a:t>
            </a:r>
            <a:endParaRPr kumimoji="1" lang="ja-JP" altLang="en-US" sz="4000" dirty="0"/>
          </a:p>
        </p:txBody>
      </p:sp>
      <p:sp>
        <p:nvSpPr>
          <p:cNvPr id="3" name="コンテンツ プレースホルダー 2"/>
          <p:cNvSpPr>
            <a:spLocks noGrp="1"/>
          </p:cNvSpPr>
          <p:nvPr>
            <p:ph idx="1"/>
          </p:nvPr>
        </p:nvSpPr>
        <p:spPr>
          <a:xfrm>
            <a:off x="838200" y="1595438"/>
            <a:ext cx="10515600" cy="1222375"/>
          </a:xfrm>
        </p:spPr>
        <p:txBody>
          <a:bodyPr/>
          <a:lstStyle/>
          <a:p>
            <a:r>
              <a:rPr lang="ja-JP" altLang="en-US" dirty="0" smtClean="0"/>
              <a:t>類似コード検出ツール</a:t>
            </a:r>
            <a:r>
              <a:rPr lang="en-US" altLang="ja-JP" dirty="0" smtClean="0"/>
              <a:t>: NiCad[5]</a:t>
            </a:r>
          </a:p>
          <a:p>
            <a:pPr lvl="1"/>
            <a:r>
              <a:rPr lang="ja-JP" altLang="en-US" dirty="0"/>
              <a:t>ソースコードのレイアウトを変換させ，行単位でソースコードを比較する</a:t>
            </a:r>
            <a:r>
              <a:rPr lang="ja-JP" altLang="en-US" dirty="0" smtClean="0"/>
              <a:t>こと</a:t>
            </a:r>
            <a:r>
              <a:rPr lang="ja-JP" altLang="en-US" dirty="0"/>
              <a:t>で</a:t>
            </a:r>
            <a:r>
              <a:rPr lang="ja-JP" altLang="en-US" dirty="0" smtClean="0"/>
              <a:t>類似コード片を</a:t>
            </a:r>
            <a:r>
              <a:rPr lang="ja-JP" altLang="en-US" dirty="0"/>
              <a:t>検出</a:t>
            </a:r>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27</a:t>
            </a:fld>
            <a:endParaRPr lang="ja-JP" altLang="en-US" dirty="0"/>
          </a:p>
        </p:txBody>
      </p:sp>
      <p:sp>
        <p:nvSpPr>
          <p:cNvPr id="5" name="正方形/長方形 4"/>
          <p:cNvSpPr/>
          <p:nvPr/>
        </p:nvSpPr>
        <p:spPr>
          <a:xfrm>
            <a:off x="838200" y="2963864"/>
            <a:ext cx="5111750" cy="3139321"/>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a:latin typeface="Consolas" panose="020B0609020204030204" pitchFamily="49" charset="0"/>
              </a:rPr>
              <a:t>public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countPrice</a:t>
            </a:r>
            <a:r>
              <a:rPr lang="en-US" altLang="ja-JP" dirty="0">
                <a:latin typeface="Consolas" panose="020B0609020204030204" pitchFamily="49" charset="0"/>
              </a:rPr>
              <a:t>(</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item</a:t>
            </a:r>
            <a:r>
              <a:rPr lang="en-US" altLang="ja-JP" dirty="0" smtClean="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latin typeface="Consolas" panose="020B0609020204030204" pitchFamily="49" charset="0"/>
              </a:rPr>
              <a:t> = 0;</a:t>
            </a:r>
          </a:p>
          <a:p>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if </a:t>
            </a:r>
            <a:r>
              <a:rPr lang="en-US" altLang="ja-JP" dirty="0">
                <a:latin typeface="Consolas" panose="020B0609020204030204" pitchFamily="49" charset="0"/>
              </a:rPr>
              <a:t>(</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item.length</a:t>
            </a:r>
            <a:r>
              <a:rPr lang="en-US" altLang="ja-JP" dirty="0">
                <a:latin typeface="Consolas" panose="020B0609020204030204" pitchFamily="49" charset="0"/>
              </a:rPr>
              <a:t> == 0){</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a:latin typeface="Consolas" panose="020B0609020204030204" pitchFamily="49" charset="0"/>
              </a:rPr>
              <a:t>-1;</a:t>
            </a:r>
          </a:p>
          <a:p>
            <a:r>
              <a:rPr lang="en-US" altLang="ja-JP" dirty="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a:latin typeface="Consolas" panose="020B0609020204030204" pitchFamily="49" charset="0"/>
              </a:rPr>
              <a:t>i</a:t>
            </a:r>
            <a:r>
              <a:rPr lang="en-US" altLang="ja-JP" dirty="0">
                <a:latin typeface="Consolas" panose="020B0609020204030204" pitchFamily="49" charset="0"/>
              </a:rPr>
              <a:t>=0; </a:t>
            </a:r>
            <a:r>
              <a:rPr lang="en-US" altLang="ja-JP" dirty="0" err="1">
                <a:latin typeface="Consolas" panose="020B0609020204030204" pitchFamily="49" charset="0"/>
              </a:rPr>
              <a:t>i</a:t>
            </a:r>
            <a:r>
              <a:rPr lang="en-US" altLang="ja-JP" dirty="0">
                <a:latin typeface="Consolas" panose="020B0609020204030204" pitchFamily="49" charset="0"/>
              </a:rPr>
              <a:t> &lt;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item.length</a:t>
            </a:r>
            <a:r>
              <a:rPr lang="en-US" altLang="ja-JP" dirty="0">
                <a:latin typeface="Consolas" panose="020B0609020204030204" pitchFamily="49" charset="0"/>
              </a:rPr>
              <a:t>; </a:t>
            </a:r>
            <a:r>
              <a:rPr lang="en-US" altLang="ja-JP" dirty="0" err="1">
                <a:latin typeface="Consolas" panose="020B0609020204030204" pitchFamily="49" charset="0"/>
              </a:rPr>
              <a:t>i</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 += item[</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return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a:t>
            </a:r>
          </a:p>
        </p:txBody>
      </p:sp>
      <p:sp>
        <p:nvSpPr>
          <p:cNvPr id="6" name="正方形/長方形 5"/>
          <p:cNvSpPr/>
          <p:nvPr/>
        </p:nvSpPr>
        <p:spPr>
          <a:xfrm>
            <a:off x="6597650" y="2963863"/>
            <a:ext cx="4876800" cy="3139321"/>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latin typeface="Consolas" panose="020B0609020204030204" pitchFamily="49" charset="0"/>
              </a:rPr>
              <a:t>= 0;</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int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cost.length</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if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latin typeface="Consolas" panose="020B0609020204030204" pitchFamily="49" charset="0"/>
              </a:rPr>
              <a:t> == 0){</a:t>
            </a:r>
          </a:p>
          <a:p>
            <a:r>
              <a:rPr lang="en-US" altLang="ja-JP" dirty="0">
                <a:latin typeface="Consolas" panose="020B0609020204030204" pitchFamily="49" charset="0"/>
              </a:rPr>
              <a:t> </a:t>
            </a:r>
            <a:r>
              <a:rPr lang="en-US" altLang="ja-JP" dirty="0" smtClean="0">
                <a:latin typeface="Consolas" panose="020B0609020204030204" pitchFamily="49" charset="0"/>
              </a:rPr>
              <a:t>       return -1;</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cost[</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7" name="テキスト ボックス 6"/>
          <p:cNvSpPr txBox="1"/>
          <p:nvPr/>
        </p:nvSpPr>
        <p:spPr>
          <a:xfrm>
            <a:off x="2266950" y="6125517"/>
            <a:ext cx="2279650" cy="461665"/>
          </a:xfrm>
          <a:prstGeom prst="rect">
            <a:avLst/>
          </a:prstGeom>
          <a:noFill/>
        </p:spPr>
        <p:txBody>
          <a:bodyPr wrap="square" rtlCol="0">
            <a:spAutoFit/>
          </a:bodyPr>
          <a:lstStyle/>
          <a:p>
            <a:pPr algn="ctr"/>
            <a:r>
              <a:rPr lang="ja-JP" altLang="en-US" sz="2400" dirty="0" smtClean="0">
                <a:latin typeface="メイリオ" panose="020B0604030504040204" pitchFamily="50" charset="-128"/>
                <a:ea typeface="メイリオ" panose="020B0604030504040204" pitchFamily="50" charset="-128"/>
              </a:rPr>
              <a:t>入力コード</a:t>
            </a:r>
            <a:r>
              <a:rPr lang="ja-JP" altLang="en-US" sz="2400" dirty="0">
                <a:latin typeface="メイリオ" panose="020B0604030504040204" pitchFamily="50" charset="-128"/>
                <a:ea typeface="メイリオ" panose="020B0604030504040204" pitchFamily="50" charset="-128"/>
              </a:rPr>
              <a:t>片</a:t>
            </a:r>
            <a:endParaRPr kumimoji="1" lang="ja-JP" altLang="en-US" sz="2400"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7905750" y="6125517"/>
            <a:ext cx="2279650" cy="461665"/>
          </a:xfrm>
          <a:prstGeom prst="rect">
            <a:avLst/>
          </a:prstGeom>
          <a:noFill/>
        </p:spPr>
        <p:txBody>
          <a:bodyPr wrap="square" rtlCol="0">
            <a:spAutoFit/>
          </a:bodyPr>
          <a:lstStyle/>
          <a:p>
            <a:pPr algn="ctr"/>
            <a:r>
              <a:rPr lang="ja-JP" altLang="en-US" sz="2400" dirty="0">
                <a:latin typeface="メイリオ" panose="020B0604030504040204" pitchFamily="50" charset="-128"/>
                <a:ea typeface="メイリオ" panose="020B0604030504040204" pitchFamily="50" charset="-128"/>
              </a:rPr>
              <a:t>類似</a:t>
            </a:r>
            <a:r>
              <a:rPr lang="ja-JP" altLang="en-US" sz="2400" dirty="0" smtClean="0">
                <a:latin typeface="メイリオ" panose="020B0604030504040204" pitchFamily="50" charset="-128"/>
                <a:ea typeface="メイリオ" panose="020B0604030504040204" pitchFamily="50" charset="-128"/>
              </a:rPr>
              <a:t>コード片</a:t>
            </a:r>
            <a:endParaRPr kumimoji="1" lang="ja-JP" altLang="en-US" sz="2400" dirty="0">
              <a:latin typeface="メイリオ" panose="020B0604030504040204" pitchFamily="50" charset="-128"/>
              <a:ea typeface="メイリオ" panose="020B0604030504040204" pitchFamily="50" charset="-128"/>
            </a:endParaRPr>
          </a:p>
        </p:txBody>
      </p:sp>
      <p:sp>
        <p:nvSpPr>
          <p:cNvPr id="9" name="ストライプ矢印 8"/>
          <p:cNvSpPr/>
          <p:nvPr/>
        </p:nvSpPr>
        <p:spPr>
          <a:xfrm>
            <a:off x="5859535" y="3955673"/>
            <a:ext cx="908050" cy="1155700"/>
          </a:xfrm>
          <a:prstGeom prst="striped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67378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Step2</a:t>
            </a:r>
            <a:r>
              <a:rPr kumimoji="1" lang="en-US" altLang="ja-JP" sz="4000" dirty="0" smtClean="0"/>
              <a:t>: </a:t>
            </a:r>
            <a:r>
              <a:rPr kumimoji="1" lang="ja-JP" altLang="en-US" sz="4000" dirty="0" smtClean="0"/>
              <a:t>テストコードの検索</a:t>
            </a:r>
            <a:endParaRPr kumimoji="1" lang="ja-JP" altLang="en-US" sz="4000" dirty="0"/>
          </a:p>
        </p:txBody>
      </p:sp>
      <p:sp>
        <p:nvSpPr>
          <p:cNvPr id="3"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28</a:t>
            </a:fld>
            <a:endParaRPr lang="ja-JP" altLang="en-US" dirty="0"/>
          </a:p>
        </p:txBody>
      </p:sp>
      <p:sp>
        <p:nvSpPr>
          <p:cNvPr id="12" name="テキスト ボックス 11"/>
          <p:cNvSpPr txBox="1"/>
          <p:nvPr/>
        </p:nvSpPr>
        <p:spPr>
          <a:xfrm>
            <a:off x="1290299" y="6211693"/>
            <a:ext cx="4005159" cy="400110"/>
          </a:xfrm>
          <a:prstGeom prst="rect">
            <a:avLst/>
          </a:prstGeom>
          <a:noFill/>
        </p:spPr>
        <p:txBody>
          <a:bodyPr wrap="square" rtlCol="0">
            <a:spAutoFit/>
          </a:bodyPr>
          <a:lstStyle/>
          <a:p>
            <a:pPr algn="ctr"/>
            <a:r>
              <a:rPr lang="ja-JP" altLang="en-US" sz="2000" b="1" dirty="0">
                <a:latin typeface="メイリオ" panose="020B0604030504040204" pitchFamily="50" charset="-128"/>
                <a:ea typeface="メイリオ" panose="020B0604030504040204" pitchFamily="50" charset="-128"/>
              </a:rPr>
              <a:t>類似</a:t>
            </a:r>
            <a:r>
              <a:rPr lang="ja-JP" altLang="en-US" sz="2000" b="1" dirty="0" smtClean="0">
                <a:latin typeface="メイリオ" panose="020B0604030504040204" pitchFamily="50" charset="-128"/>
                <a:ea typeface="メイリオ" panose="020B0604030504040204" pitchFamily="50" charset="-128"/>
              </a:rPr>
              <a:t>コード片</a:t>
            </a:r>
            <a:r>
              <a:rPr lang="en-US" altLang="ja-JP" sz="2000" b="1" dirty="0" smtClean="0">
                <a:latin typeface="メイリオ" panose="020B0604030504040204" pitchFamily="50" charset="-128"/>
                <a:ea typeface="メイリオ" panose="020B0604030504040204" pitchFamily="50" charset="-128"/>
              </a:rPr>
              <a:t>(</a:t>
            </a:r>
            <a:r>
              <a:rPr lang="ja-JP" altLang="en-US" sz="2000" b="1" dirty="0" smtClean="0">
                <a:latin typeface="メイリオ" panose="020B0604030504040204" pitchFamily="50" charset="-128"/>
                <a:ea typeface="メイリオ" panose="020B0604030504040204" pitchFamily="50" charset="-128"/>
              </a:rPr>
              <a:t>テスト対象</a:t>
            </a:r>
            <a:r>
              <a:rPr lang="en-US" altLang="ja-JP" sz="2000" b="1" dirty="0" smtClean="0">
                <a:latin typeface="メイリオ" panose="020B0604030504040204" pitchFamily="50" charset="-128"/>
                <a:ea typeface="メイリオ" panose="020B0604030504040204" pitchFamily="50" charset="-128"/>
              </a:rPr>
              <a:t>)</a:t>
            </a:r>
            <a:endParaRPr kumimoji="1" lang="ja-JP" altLang="en-US" sz="2000" b="1" dirty="0">
              <a:latin typeface="メイリオ" panose="020B0604030504040204" pitchFamily="50" charset="-128"/>
              <a:ea typeface="メイリオ" panose="020B0604030504040204" pitchFamily="50" charset="-128"/>
            </a:endParaRPr>
          </a:p>
        </p:txBody>
      </p:sp>
      <p:sp>
        <p:nvSpPr>
          <p:cNvPr id="13" name="テキスト ボックス 12"/>
          <p:cNvSpPr txBox="1"/>
          <p:nvPr/>
        </p:nvSpPr>
        <p:spPr>
          <a:xfrm>
            <a:off x="8292506" y="6211693"/>
            <a:ext cx="1908387" cy="400110"/>
          </a:xfrm>
          <a:prstGeom prst="rect">
            <a:avLst/>
          </a:prstGeom>
          <a:noFill/>
        </p:spPr>
        <p:txBody>
          <a:bodyPr wrap="square" rtlCol="0">
            <a:spAutoFit/>
          </a:bodyPr>
          <a:lstStyle/>
          <a:p>
            <a:pPr algn="ctr"/>
            <a:r>
              <a:rPr lang="ja-JP" altLang="en-US" sz="2000" b="1" dirty="0">
                <a:latin typeface="メイリオ" panose="020B0604030504040204" pitchFamily="50" charset="-128"/>
                <a:ea typeface="メイリオ" panose="020B0604030504040204" pitchFamily="50" charset="-128"/>
              </a:rPr>
              <a:t>テストコード</a:t>
            </a:r>
            <a:endParaRPr kumimoji="1" lang="ja-JP" altLang="en-US" sz="2000" b="1" dirty="0">
              <a:latin typeface="メイリオ" panose="020B0604030504040204" pitchFamily="50" charset="-128"/>
              <a:ea typeface="メイリオ" panose="020B0604030504040204" pitchFamily="50" charset="-128"/>
            </a:endParaRPr>
          </a:p>
        </p:txBody>
      </p:sp>
      <p:sp>
        <p:nvSpPr>
          <p:cNvPr id="15" name="正方形/長方形 14"/>
          <p:cNvSpPr/>
          <p:nvPr/>
        </p:nvSpPr>
        <p:spPr>
          <a:xfrm>
            <a:off x="368300" y="3275838"/>
            <a:ext cx="5195108" cy="2862322"/>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r>
              <a:rPr lang="en-US" altLang="ja-JP" dirty="0" smtClean="0">
                <a:latin typeface="Consolas" panose="020B0609020204030204" pitchFamily="49" charset="0"/>
              </a:rPr>
              <a:t>    if (</a:t>
            </a:r>
            <a:r>
              <a:rPr lang="en-US" altLang="ja-JP" dirty="0" err="1" smtClean="0">
                <a:latin typeface="Consolas" panose="020B0609020204030204" pitchFamily="49" charset="0"/>
              </a:rPr>
              <a:t>num</a:t>
            </a:r>
            <a:r>
              <a:rPr lang="en-US" altLang="ja-JP" dirty="0" smtClean="0">
                <a:latin typeface="Consolas" panose="020B0609020204030204" pitchFamily="49" charset="0"/>
              </a:rPr>
              <a:t> == 0){</a:t>
            </a:r>
          </a:p>
          <a:p>
            <a:r>
              <a:rPr lang="en-US" altLang="ja-JP" dirty="0">
                <a:latin typeface="Consolas" panose="020B0609020204030204" pitchFamily="49" charset="0"/>
              </a:rPr>
              <a:t> </a:t>
            </a:r>
            <a:r>
              <a:rPr lang="en-US" altLang="ja-JP" dirty="0" smtClean="0">
                <a:latin typeface="Consolas" panose="020B0609020204030204" pitchFamily="49" charset="0"/>
              </a:rPr>
              <a:t>       return -1;</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16" name="正方形/長方形 15"/>
          <p:cNvSpPr/>
          <p:nvPr/>
        </p:nvSpPr>
        <p:spPr>
          <a:xfrm>
            <a:off x="6059000" y="3289945"/>
            <a:ext cx="5834550" cy="2862322"/>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actual1 = </a:t>
            </a:r>
            <a:r>
              <a:rPr lang="en-US" altLang="ja-JP" b="0" dirty="0" err="1" smtClean="0">
                <a:effectLst/>
                <a:latin typeface="Consolas" panose="020B0609020204030204" pitchFamily="49" charset="0"/>
              </a:rPr>
              <a:t>sut.</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b="0" dirty="0" smtClean="0">
                <a:effectLst/>
                <a:latin typeface="Consolas" panose="020B0609020204030204" pitchFamily="49" charset="0"/>
              </a:rPr>
              <a:t>(item1);</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actual1);</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actual2 = </a:t>
            </a:r>
            <a:r>
              <a:rPr lang="en-US" altLang="ja-JP" b="0" dirty="0" err="1" smtClean="0">
                <a:effectLst/>
                <a:latin typeface="Consolas" panose="020B0609020204030204" pitchFamily="49" charset="0"/>
              </a:rPr>
              <a:t>sut.</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b="0" dirty="0" smtClean="0">
                <a:effectLst/>
                <a:latin typeface="Consolas" panose="020B0609020204030204" pitchFamily="49" charset="0"/>
              </a:rPr>
              <a:t>(item2);</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actual2);</a:t>
            </a: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7" name="下矢印 6"/>
          <p:cNvSpPr/>
          <p:nvPr/>
        </p:nvSpPr>
        <p:spPr>
          <a:xfrm rot="5400000">
            <a:off x="5299116" y="4310474"/>
            <a:ext cx="1024176" cy="793050"/>
          </a:xfrm>
          <a:prstGeom prst="down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5444791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Step2</a:t>
            </a:r>
            <a:r>
              <a:rPr kumimoji="1" lang="en-US" altLang="ja-JP" sz="4000" dirty="0" smtClean="0"/>
              <a:t>: </a:t>
            </a:r>
            <a:r>
              <a:rPr kumimoji="1" lang="ja-JP" altLang="en-US" sz="4000" dirty="0" smtClean="0"/>
              <a:t>テストコードの検索</a:t>
            </a:r>
            <a:endParaRPr kumimoji="1" lang="ja-JP" altLang="en-US" sz="4000" dirty="0"/>
          </a:p>
        </p:txBody>
      </p:sp>
      <p:sp>
        <p:nvSpPr>
          <p:cNvPr id="3"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29</a:t>
            </a:fld>
            <a:endParaRPr lang="ja-JP" altLang="en-US" dirty="0"/>
          </a:p>
        </p:txBody>
      </p:sp>
      <p:sp>
        <p:nvSpPr>
          <p:cNvPr id="12" name="テキスト ボックス 11"/>
          <p:cNvSpPr txBox="1"/>
          <p:nvPr/>
        </p:nvSpPr>
        <p:spPr>
          <a:xfrm>
            <a:off x="1290299" y="6211693"/>
            <a:ext cx="4005159" cy="400110"/>
          </a:xfrm>
          <a:prstGeom prst="rect">
            <a:avLst/>
          </a:prstGeom>
          <a:noFill/>
        </p:spPr>
        <p:txBody>
          <a:bodyPr wrap="square" rtlCol="0">
            <a:spAutoFit/>
          </a:bodyPr>
          <a:lstStyle/>
          <a:p>
            <a:pPr algn="ctr"/>
            <a:r>
              <a:rPr lang="ja-JP" altLang="en-US" sz="2000" b="1" dirty="0">
                <a:latin typeface="メイリオ" panose="020B0604030504040204" pitchFamily="50" charset="-128"/>
                <a:ea typeface="メイリオ" panose="020B0604030504040204" pitchFamily="50" charset="-128"/>
              </a:rPr>
              <a:t>類似</a:t>
            </a:r>
            <a:r>
              <a:rPr lang="ja-JP" altLang="en-US" sz="2000" b="1" dirty="0" smtClean="0">
                <a:latin typeface="メイリオ" panose="020B0604030504040204" pitchFamily="50" charset="-128"/>
                <a:ea typeface="メイリオ" panose="020B0604030504040204" pitchFamily="50" charset="-128"/>
              </a:rPr>
              <a:t>コード片</a:t>
            </a:r>
            <a:r>
              <a:rPr lang="en-US" altLang="ja-JP" sz="2000" b="1" dirty="0" smtClean="0">
                <a:latin typeface="メイリオ" panose="020B0604030504040204" pitchFamily="50" charset="-128"/>
                <a:ea typeface="メイリオ" panose="020B0604030504040204" pitchFamily="50" charset="-128"/>
              </a:rPr>
              <a:t>(</a:t>
            </a:r>
            <a:r>
              <a:rPr lang="ja-JP" altLang="en-US" sz="2000" b="1" dirty="0" smtClean="0">
                <a:latin typeface="メイリオ" panose="020B0604030504040204" pitchFamily="50" charset="-128"/>
                <a:ea typeface="メイリオ" panose="020B0604030504040204" pitchFamily="50" charset="-128"/>
              </a:rPr>
              <a:t>テスト対象</a:t>
            </a:r>
            <a:r>
              <a:rPr lang="en-US" altLang="ja-JP" sz="2000" b="1" dirty="0" smtClean="0">
                <a:latin typeface="メイリオ" panose="020B0604030504040204" pitchFamily="50" charset="-128"/>
                <a:ea typeface="メイリオ" panose="020B0604030504040204" pitchFamily="50" charset="-128"/>
              </a:rPr>
              <a:t>)</a:t>
            </a:r>
            <a:endParaRPr kumimoji="1" lang="ja-JP" altLang="en-US" sz="2000" b="1" dirty="0">
              <a:latin typeface="メイリオ" panose="020B0604030504040204" pitchFamily="50" charset="-128"/>
              <a:ea typeface="メイリオ" panose="020B0604030504040204" pitchFamily="50" charset="-128"/>
            </a:endParaRPr>
          </a:p>
        </p:txBody>
      </p:sp>
      <p:sp>
        <p:nvSpPr>
          <p:cNvPr id="13" name="テキスト ボックス 12"/>
          <p:cNvSpPr txBox="1"/>
          <p:nvPr/>
        </p:nvSpPr>
        <p:spPr>
          <a:xfrm>
            <a:off x="8292506" y="6211693"/>
            <a:ext cx="1908387" cy="400110"/>
          </a:xfrm>
          <a:prstGeom prst="rect">
            <a:avLst/>
          </a:prstGeom>
          <a:noFill/>
        </p:spPr>
        <p:txBody>
          <a:bodyPr wrap="square" rtlCol="0">
            <a:spAutoFit/>
          </a:bodyPr>
          <a:lstStyle/>
          <a:p>
            <a:pPr algn="ctr"/>
            <a:r>
              <a:rPr lang="ja-JP" altLang="en-US" sz="2000" b="1" dirty="0">
                <a:latin typeface="メイリオ" panose="020B0604030504040204" pitchFamily="50" charset="-128"/>
                <a:ea typeface="メイリオ" panose="020B0604030504040204" pitchFamily="50" charset="-128"/>
              </a:rPr>
              <a:t>テストコード</a:t>
            </a:r>
            <a:endParaRPr kumimoji="1" lang="ja-JP" altLang="en-US" sz="2000" b="1" dirty="0">
              <a:latin typeface="メイリオ" panose="020B0604030504040204" pitchFamily="50" charset="-128"/>
              <a:ea typeface="メイリオ" panose="020B0604030504040204" pitchFamily="50" charset="-128"/>
            </a:endParaRPr>
          </a:p>
        </p:txBody>
      </p:sp>
      <p:sp>
        <p:nvSpPr>
          <p:cNvPr id="15" name="正方形/長方形 14"/>
          <p:cNvSpPr/>
          <p:nvPr/>
        </p:nvSpPr>
        <p:spPr>
          <a:xfrm>
            <a:off x="368300" y="3275838"/>
            <a:ext cx="5195108" cy="2862322"/>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r>
              <a:rPr lang="en-US" altLang="ja-JP" dirty="0" smtClean="0">
                <a:latin typeface="Consolas" panose="020B0609020204030204" pitchFamily="49" charset="0"/>
              </a:rPr>
              <a:t>    if (</a:t>
            </a:r>
            <a:r>
              <a:rPr lang="en-US" altLang="ja-JP" dirty="0" err="1" smtClean="0">
                <a:latin typeface="Consolas" panose="020B0609020204030204" pitchFamily="49" charset="0"/>
              </a:rPr>
              <a:t>num</a:t>
            </a:r>
            <a:r>
              <a:rPr lang="en-US" altLang="ja-JP" dirty="0" smtClean="0">
                <a:latin typeface="Consolas" panose="020B0609020204030204" pitchFamily="49" charset="0"/>
              </a:rPr>
              <a:t> == 0){</a:t>
            </a:r>
          </a:p>
          <a:p>
            <a:r>
              <a:rPr lang="en-US" altLang="ja-JP" dirty="0">
                <a:latin typeface="Consolas" panose="020B0609020204030204" pitchFamily="49" charset="0"/>
              </a:rPr>
              <a:t> </a:t>
            </a:r>
            <a:r>
              <a:rPr lang="en-US" altLang="ja-JP" dirty="0" smtClean="0">
                <a:latin typeface="Consolas" panose="020B0609020204030204" pitchFamily="49" charset="0"/>
              </a:rPr>
              <a:t>       return -1;</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16" name="正方形/長方形 15"/>
          <p:cNvSpPr/>
          <p:nvPr/>
        </p:nvSpPr>
        <p:spPr>
          <a:xfrm>
            <a:off x="6059000" y="3552837"/>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7" name="下矢印 6"/>
          <p:cNvSpPr/>
          <p:nvPr/>
        </p:nvSpPr>
        <p:spPr>
          <a:xfrm rot="5400000">
            <a:off x="5299116" y="4310474"/>
            <a:ext cx="1024176" cy="793050"/>
          </a:xfrm>
          <a:prstGeom prst="down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150804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ソフトウェアテスト</a:t>
            </a:r>
            <a:endParaRPr kumimoji="1" lang="ja-JP" altLang="en-US" dirty="0"/>
          </a:p>
        </p:txBody>
      </p:sp>
      <p:sp>
        <p:nvSpPr>
          <p:cNvPr id="3"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a:t>
            </a:fld>
            <a:endParaRPr lang="ja-JP" altLang="en-US" dirty="0"/>
          </a:p>
        </p:txBody>
      </p:sp>
      <p:sp>
        <p:nvSpPr>
          <p:cNvPr id="5" name="山形 4"/>
          <p:cNvSpPr/>
          <p:nvPr/>
        </p:nvSpPr>
        <p:spPr>
          <a:xfrm>
            <a:off x="1621735"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6" name="山形 5"/>
          <p:cNvSpPr/>
          <p:nvPr/>
        </p:nvSpPr>
        <p:spPr>
          <a:xfrm>
            <a:off x="3657601"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設計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7" name="山形 6"/>
          <p:cNvSpPr/>
          <p:nvPr/>
        </p:nvSpPr>
        <p:spPr>
          <a:xfrm>
            <a:off x="5693467"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実装</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7729333" y="2754605"/>
            <a:ext cx="2826024"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テスト</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b="1" dirty="0" smtClean="0">
                <a:solidFill>
                  <a:schemeClr val="tx1"/>
                </a:solidFill>
                <a:latin typeface="メイリオ" panose="020B0604030504040204" pitchFamily="50" charset="-128"/>
                <a:ea typeface="メイリオ" panose="020B0604030504040204" pitchFamily="50" charset="-128"/>
              </a:rPr>
              <a:t>単体テスト</a:t>
            </a:r>
            <a:endParaRPr lang="en-US" altLang="ja-JP" b="1"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2420176" y="4790661"/>
            <a:ext cx="7351645" cy="787132"/>
          </a:xfrm>
          <a:prstGeom prst="wedgeRoundRectCallout">
            <a:avLst>
              <a:gd name="adj1" fmla="val 40285"/>
              <a:gd name="adj2" fmla="val -114195"/>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200" dirty="0" smtClean="0">
                <a:latin typeface="メイリオ" panose="020B0604030504040204" pitchFamily="50" charset="-128"/>
                <a:ea typeface="メイリオ" panose="020B0604030504040204" pitchFamily="50" charset="-128"/>
              </a:rPr>
              <a:t>開発</a:t>
            </a:r>
            <a:r>
              <a:rPr lang="ja-JP" altLang="en-US" sz="2200" dirty="0">
                <a:latin typeface="メイリオ" panose="020B0604030504040204" pitchFamily="50" charset="-128"/>
                <a:ea typeface="メイリオ" panose="020B0604030504040204" pitchFamily="50" charset="-128"/>
              </a:rPr>
              <a:t>全体</a:t>
            </a:r>
            <a:r>
              <a:rPr lang="ja-JP" altLang="en-US" sz="2200" dirty="0" smtClean="0">
                <a:latin typeface="メイリオ" panose="020B0604030504040204" pitchFamily="50" charset="-128"/>
                <a:ea typeface="メイリオ" panose="020B0604030504040204" pitchFamily="50" charset="-128"/>
              </a:rPr>
              <a:t>の</a:t>
            </a:r>
            <a:r>
              <a:rPr lang="en-US" altLang="ja-JP" sz="2200" dirty="0" smtClean="0">
                <a:latin typeface="メイリオ" panose="020B0604030504040204" pitchFamily="50" charset="-128"/>
                <a:ea typeface="メイリオ" panose="020B0604030504040204" pitchFamily="50" charset="-128"/>
              </a:rPr>
              <a:t>30~50%</a:t>
            </a:r>
            <a:r>
              <a:rPr lang="ja-JP" altLang="en-US" sz="2200" dirty="0">
                <a:latin typeface="メイリオ" panose="020B0604030504040204" pitchFamily="50" charset="-128"/>
                <a:ea typeface="メイリオ" panose="020B0604030504040204" pitchFamily="50" charset="-128"/>
              </a:rPr>
              <a:t>の費用を</a:t>
            </a:r>
            <a:r>
              <a:rPr lang="ja-JP" altLang="en-US" sz="2200" dirty="0" smtClean="0">
                <a:latin typeface="メイリオ" panose="020B0604030504040204" pitchFamily="50" charset="-128"/>
                <a:ea typeface="メイリオ" panose="020B0604030504040204" pitchFamily="50" charset="-128"/>
              </a:rPr>
              <a:t>占めると言われている</a:t>
            </a:r>
            <a:r>
              <a:rPr lang="en-US" altLang="ja-JP" sz="2200" dirty="0" smtClean="0">
                <a:latin typeface="メイリオ" panose="020B0604030504040204" pitchFamily="50" charset="-128"/>
                <a:ea typeface="メイリオ" panose="020B0604030504040204" pitchFamily="50" charset="-128"/>
              </a:rPr>
              <a:t>[1]</a:t>
            </a:r>
            <a:endParaRPr lang="ja-JP" altLang="en-US" sz="22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4615069" y="2371971"/>
            <a:ext cx="2961861" cy="369332"/>
          </a:xfrm>
          <a:prstGeom prst="rect">
            <a:avLst/>
          </a:prstGeom>
          <a:noFill/>
        </p:spPr>
        <p:txBody>
          <a:bodyPr wrap="square" rtlCol="0">
            <a:spAutoFit/>
          </a:bodyPr>
          <a:lstStyle/>
          <a:p>
            <a:r>
              <a:rPr lang="ja-JP" altLang="en-US" dirty="0" smtClean="0">
                <a:latin typeface="メイリオ" panose="020B0604030504040204" pitchFamily="50" charset="-128"/>
                <a:ea typeface="メイリオ" panose="020B0604030504040204" pitchFamily="50" charset="-128"/>
              </a:rPr>
              <a:t>ソフトウェア開発プロセス</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4829011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Step3</a:t>
            </a:r>
            <a:r>
              <a:rPr kumimoji="1" lang="en-US" altLang="ja-JP" sz="4000" dirty="0" smtClean="0"/>
              <a:t>: </a:t>
            </a:r>
            <a:r>
              <a:rPr kumimoji="1" lang="ja-JP" altLang="en-US" sz="4000" dirty="0" smtClean="0"/>
              <a:t>テストスメルの検出</a:t>
            </a:r>
            <a:endParaRPr kumimoji="1" lang="ja-JP" altLang="en-US" sz="4000" dirty="0"/>
          </a:p>
        </p:txBody>
      </p:sp>
      <p:sp>
        <p:nvSpPr>
          <p:cNvPr id="3" name="コンテンツ プレースホルダー 2"/>
          <p:cNvSpPr>
            <a:spLocks noGrp="1"/>
          </p:cNvSpPr>
          <p:nvPr>
            <p:ph idx="1"/>
          </p:nvPr>
        </p:nvSpPr>
        <p:spPr/>
        <p:txBody>
          <a:bodyPr/>
          <a:lstStyle/>
          <a:p>
            <a:r>
              <a:rPr kumimoji="1" lang="ja-JP" altLang="en-US" dirty="0" smtClean="0"/>
              <a:t>テストスメル検出ツール</a:t>
            </a:r>
            <a:r>
              <a:rPr kumimoji="1" lang="en-US" altLang="ja-JP" dirty="0" smtClean="0"/>
              <a:t>: </a:t>
            </a:r>
            <a:r>
              <a:rPr kumimoji="1" lang="en-US" altLang="ja-JP" dirty="0" err="1" smtClean="0"/>
              <a:t>tsDetect</a:t>
            </a:r>
            <a:r>
              <a:rPr kumimoji="1" lang="en-US" altLang="ja-JP" dirty="0" smtClean="0"/>
              <a:t>[]</a:t>
            </a:r>
          </a:p>
          <a:p>
            <a:pPr lvl="1"/>
            <a:r>
              <a:rPr lang="en-US" altLang="ja-JP" dirty="0" smtClean="0"/>
              <a:t>21</a:t>
            </a:r>
            <a:r>
              <a:rPr lang="ja-JP" altLang="en-US" dirty="0" smtClean="0"/>
              <a:t>種類のテストスメルを検出可能</a:t>
            </a:r>
            <a:endParaRPr lang="en-US" altLang="ja-JP" dirty="0" smtClean="0"/>
          </a:p>
          <a:p>
            <a:pPr lvl="1"/>
            <a:r>
              <a:rPr kumimoji="1" lang="ja-JP" altLang="en-US" dirty="0" smtClean="0"/>
              <a:t>各テストスメルの検出精度</a:t>
            </a:r>
            <a:r>
              <a:rPr kumimoji="1" lang="en-US" altLang="ja-JP" dirty="0" smtClean="0"/>
              <a:t>: 85%~100%</a:t>
            </a:r>
            <a:r>
              <a:rPr kumimoji="1" lang="ja-JP" altLang="en-US" dirty="0" err="1" smtClean="0"/>
              <a:t>、</a:t>
            </a:r>
            <a:r>
              <a:rPr kumimoji="1" lang="ja-JP" altLang="en-US" dirty="0" smtClean="0"/>
              <a:t>再現率</a:t>
            </a:r>
            <a:r>
              <a:rPr kumimoji="1" lang="en-US" altLang="ja-JP" dirty="0" smtClean="0"/>
              <a:t>: 90%~100%</a:t>
            </a:r>
          </a:p>
          <a:p>
            <a:pPr lvl="1"/>
            <a:endParaRPr kumimoji="1" lang="en-US" altLang="ja-JP" dirty="0" smtClean="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30</a:t>
            </a:fld>
            <a:endParaRPr lang="ja-JP" altLang="en-US" dirty="0"/>
          </a:p>
        </p:txBody>
      </p:sp>
      <p:sp>
        <p:nvSpPr>
          <p:cNvPr id="5" name="正方形/長方形 4"/>
          <p:cNvSpPr/>
          <p:nvPr/>
        </p:nvSpPr>
        <p:spPr>
          <a:xfrm>
            <a:off x="838200" y="3721755"/>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381963" y="4402842"/>
            <a:ext cx="1028700" cy="9461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7" name="表 6"/>
          <p:cNvGraphicFramePr>
            <a:graphicFrameLocks noGrp="1"/>
          </p:cNvGraphicFramePr>
          <p:nvPr>
            <p:extLst/>
          </p:nvPr>
        </p:nvGraphicFramePr>
        <p:xfrm>
          <a:off x="8078168" y="4322197"/>
          <a:ext cx="2964205" cy="1107440"/>
        </p:xfrm>
        <a:graphic>
          <a:graphicData uri="http://schemas.openxmlformats.org/drawingml/2006/table">
            <a:tbl>
              <a:tblPr firstRow="1" bandRow="1">
                <a:tableStyleId>{5940675A-B579-460E-94D1-54222C63F5DA}</a:tableStyleId>
              </a:tblPr>
              <a:tblGrid>
                <a:gridCol w="458647">
                  <a:extLst>
                    <a:ext uri="{9D8B030D-6E8A-4147-A177-3AD203B41FA5}">
                      <a16:colId xmlns:a16="http://schemas.microsoft.com/office/drawing/2014/main" val="1372453132"/>
                    </a:ext>
                  </a:extLst>
                </a:gridCol>
                <a:gridCol w="2505558">
                  <a:extLst>
                    <a:ext uri="{9D8B030D-6E8A-4147-A177-3AD203B41FA5}">
                      <a16:colId xmlns:a16="http://schemas.microsoft.com/office/drawing/2014/main" val="1114427041"/>
                    </a:ext>
                  </a:extLst>
                </a:gridCol>
              </a:tblGrid>
              <a:tr h="0">
                <a:tc>
                  <a:txBody>
                    <a:bodyPr/>
                    <a:lstStyle/>
                    <a:p>
                      <a:endParaRPr lang="ja-JP" altLang="en-US">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22013539"/>
                  </a:ext>
                </a:extLst>
              </a:tr>
              <a:tr h="370840">
                <a:tc>
                  <a:txBody>
                    <a:bodyPr/>
                    <a:lstStyle/>
                    <a:p>
                      <a:r>
                        <a:rPr lang="en-US" altLang="ja-JP" dirty="0" smtClean="0">
                          <a:latin typeface="メイリオ" panose="020B0604030504040204" pitchFamily="50" charset="-128"/>
                          <a:ea typeface="メイリオ" panose="020B0604030504040204" pitchFamily="50" charset="-128"/>
                        </a:rPr>
                        <a:t>1</a:t>
                      </a:r>
                      <a:endParaRPr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Assertion </a:t>
                      </a:r>
                      <a:r>
                        <a:rPr kumimoji="1" lang="en-US" altLang="ja-JP" dirty="0" err="1" smtClean="0">
                          <a:latin typeface="メイリオ" panose="020B0604030504040204" pitchFamily="50" charset="-128"/>
                          <a:ea typeface="メイリオ" panose="020B0604030504040204" pitchFamily="50" charset="-128"/>
                        </a:rPr>
                        <a:t>Roullete</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539967539"/>
                  </a:ext>
                </a:extLst>
              </a:tr>
              <a:tr h="370840">
                <a:tc>
                  <a:txBody>
                    <a:bodyPr/>
                    <a:lstStyle/>
                    <a:p>
                      <a:r>
                        <a:rPr lang="en-US" altLang="ja-JP" dirty="0" smtClean="0">
                          <a:latin typeface="メイリオ" panose="020B0604030504040204" pitchFamily="50" charset="-128"/>
                          <a:ea typeface="メイリオ" panose="020B0604030504040204" pitchFamily="50" charset="-128"/>
                        </a:rPr>
                        <a:t>2</a:t>
                      </a:r>
                      <a:endParaRPr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Exception Handling</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28383984"/>
                  </a:ext>
                </a:extLst>
              </a:tr>
            </a:tbl>
          </a:graphicData>
        </a:graphic>
      </p:graphicFrame>
    </p:spTree>
    <p:extLst>
      <p:ext uri="{BB962C8B-B14F-4D97-AF65-F5344CB8AC3E}">
        <p14:creationId xmlns:p14="http://schemas.microsoft.com/office/powerpoint/2010/main" val="1019928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877550" cy="1325563"/>
          </a:xfrm>
        </p:spPr>
        <p:txBody>
          <a:bodyPr>
            <a:normAutofit/>
          </a:bodyPr>
          <a:lstStyle/>
          <a:p>
            <a:r>
              <a:rPr lang="en-US" altLang="ja-JP" sz="4000" b="1" dirty="0" smtClean="0"/>
              <a:t>Step4</a:t>
            </a:r>
            <a:r>
              <a:rPr lang="en-US" altLang="ja-JP" sz="4000" dirty="0" smtClean="0"/>
              <a:t>: </a:t>
            </a:r>
            <a:r>
              <a:rPr lang="ja-JP" altLang="en-US" sz="4000" dirty="0" smtClean="0"/>
              <a:t>推薦されるテストスイートの順位付け</a:t>
            </a:r>
            <a:endParaRPr kumimoji="1" lang="ja-JP" altLang="en-US" sz="4000" dirty="0"/>
          </a:p>
        </p:txBody>
      </p:sp>
      <p:sp>
        <p:nvSpPr>
          <p:cNvPr id="3" name="コンテンツ プレースホルダー 2"/>
          <p:cNvSpPr>
            <a:spLocks noGrp="1"/>
          </p:cNvSpPr>
          <p:nvPr>
            <p:ph idx="1"/>
          </p:nvPr>
        </p:nvSpPr>
        <p:spPr>
          <a:xfrm>
            <a:off x="838200" y="1719214"/>
            <a:ext cx="10515600" cy="574675"/>
          </a:xfrm>
        </p:spPr>
        <p:txBody>
          <a:bodyPr/>
          <a:lstStyle/>
          <a:p>
            <a:r>
              <a:rPr lang="ja-JP" altLang="en-US" dirty="0" smtClean="0"/>
              <a:t>テストスイートは以下の</a:t>
            </a:r>
            <a:r>
              <a:rPr lang="en-US" altLang="ja-JP" dirty="0" smtClean="0"/>
              <a:t>2</a:t>
            </a:r>
            <a:r>
              <a:rPr lang="ja-JP" altLang="en-US" dirty="0" err="1" smtClean="0"/>
              <a:t>つの</a:t>
            </a:r>
            <a:r>
              <a:rPr lang="ja-JP" altLang="en-US" dirty="0" smtClean="0"/>
              <a:t>要素を基に順位付けられる</a:t>
            </a:r>
            <a:endParaRPr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31</a:t>
            </a:fld>
            <a:endParaRPr lang="ja-JP" altLang="en-US" dirty="0"/>
          </a:p>
        </p:txBody>
      </p:sp>
      <p:sp>
        <p:nvSpPr>
          <p:cNvPr id="5" name="角丸四角形 4"/>
          <p:cNvSpPr/>
          <p:nvPr/>
        </p:nvSpPr>
        <p:spPr>
          <a:xfrm>
            <a:off x="1516061" y="2774116"/>
            <a:ext cx="4375150" cy="1085255"/>
          </a:xfrm>
          <a:prstGeom prst="roundRect">
            <a:avLst/>
          </a:prstGeom>
          <a:ln w="38100"/>
        </p:spPr>
        <p:style>
          <a:lnRef idx="2">
            <a:schemeClr val="accent5"/>
          </a:lnRef>
          <a:fillRef idx="1">
            <a:schemeClr val="lt1"/>
          </a:fillRef>
          <a:effectRef idx="0">
            <a:schemeClr val="accent5"/>
          </a:effectRef>
          <a:fontRef idx="minor">
            <a:schemeClr val="dk1"/>
          </a:fontRef>
        </p:style>
        <p:txBody>
          <a:bodyPr rtlCol="0" anchor="ctr"/>
          <a:lstStyle/>
          <a:p>
            <a:r>
              <a:rPr lang="ja-JP" altLang="en-US" sz="2400" dirty="0">
                <a:latin typeface="メイリオ" panose="020B0604030504040204" pitchFamily="50" charset="-128"/>
                <a:ea typeface="メイリオ" panose="020B0604030504040204" pitchFamily="50" charset="-128"/>
              </a:rPr>
              <a:t>入力コード片と類似コード片間の類似度</a:t>
            </a:r>
            <a:r>
              <a:rPr lang="en-US" altLang="ja-JP" sz="2400" dirty="0">
                <a:latin typeface="メイリオ" panose="020B0604030504040204" pitchFamily="50" charset="-128"/>
                <a:ea typeface="メイリオ" panose="020B0604030504040204" pitchFamily="50" charset="-128"/>
              </a:rPr>
              <a:t>(Stpe1)</a:t>
            </a:r>
          </a:p>
        </p:txBody>
      </p:sp>
      <p:sp>
        <p:nvSpPr>
          <p:cNvPr id="7" name="テキスト ボックス 6"/>
          <p:cNvSpPr txBox="1"/>
          <p:nvPr/>
        </p:nvSpPr>
        <p:spPr>
          <a:xfrm>
            <a:off x="3024186" y="2377219"/>
            <a:ext cx="1358900" cy="461665"/>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類似</a:t>
            </a:r>
            <a:r>
              <a:rPr lang="ja-JP" altLang="en-US" sz="2400" b="1" dirty="0">
                <a:latin typeface="メイリオ" panose="020B0604030504040204" pitchFamily="50" charset="-128"/>
                <a:ea typeface="メイリオ" panose="020B0604030504040204" pitchFamily="50" charset="-128"/>
              </a:rPr>
              <a:t>度</a:t>
            </a:r>
            <a:endParaRPr kumimoji="1" lang="ja-JP" altLang="en-US" sz="2400" b="1" dirty="0">
              <a:latin typeface="メイリオ" panose="020B0604030504040204" pitchFamily="50" charset="-128"/>
              <a:ea typeface="メイリオ" panose="020B0604030504040204" pitchFamily="50" charset="-128"/>
            </a:endParaRPr>
          </a:p>
        </p:txBody>
      </p:sp>
      <p:sp>
        <p:nvSpPr>
          <p:cNvPr id="9" name="角丸四角形 8"/>
          <p:cNvSpPr/>
          <p:nvPr/>
        </p:nvSpPr>
        <p:spPr>
          <a:xfrm>
            <a:off x="6186486" y="2770234"/>
            <a:ext cx="4375150" cy="1085255"/>
          </a:xfrm>
          <a:prstGeom prst="round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テストスイート内に含まれるテストスメルの数</a:t>
            </a:r>
            <a:r>
              <a:rPr lang="en-US" altLang="ja-JP" sz="2400" dirty="0" smtClean="0">
                <a:latin typeface="メイリオ" panose="020B0604030504040204" pitchFamily="50" charset="-128"/>
                <a:ea typeface="メイリオ" panose="020B0604030504040204" pitchFamily="50" charset="-128"/>
              </a:rPr>
              <a:t>(Stpe3)</a:t>
            </a:r>
          </a:p>
        </p:txBody>
      </p:sp>
      <p:sp>
        <p:nvSpPr>
          <p:cNvPr id="8" name="テキスト ボックス 7"/>
          <p:cNvSpPr txBox="1"/>
          <p:nvPr/>
        </p:nvSpPr>
        <p:spPr>
          <a:xfrm>
            <a:off x="7317579" y="2366157"/>
            <a:ext cx="2112963" cy="461665"/>
          </a:xfrm>
          <a:prstGeom prst="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テストスメル</a:t>
            </a:r>
            <a:endParaRPr kumimoji="1" lang="ja-JP" altLang="en-US" sz="2400" b="1" dirty="0">
              <a:latin typeface="メイリオ" panose="020B0604030504040204" pitchFamily="50" charset="-128"/>
              <a:ea typeface="メイリオ" panose="020B0604030504040204" pitchFamily="50" charset="-128"/>
            </a:endParaRPr>
          </a:p>
        </p:txBody>
      </p:sp>
      <p:sp>
        <p:nvSpPr>
          <p:cNvPr id="11" name="二等辺三角形 10"/>
          <p:cNvSpPr/>
          <p:nvPr/>
        </p:nvSpPr>
        <p:spPr>
          <a:xfrm rot="10800000">
            <a:off x="3733800" y="4171353"/>
            <a:ext cx="4724400" cy="3175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12" name="フローチャート: 代替処理 11"/>
          <p:cNvSpPr/>
          <p:nvPr/>
        </p:nvSpPr>
        <p:spPr>
          <a:xfrm>
            <a:off x="1401761" y="4896447"/>
            <a:ext cx="9401175" cy="1273733"/>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smtClean="0">
                <a:latin typeface="メイリオ" panose="020B0604030504040204" pitchFamily="50" charset="-128"/>
                <a:ea typeface="メイリオ" panose="020B0604030504040204" pitchFamily="50" charset="-128"/>
              </a:rPr>
              <a:t>類似度を優先として並び替え、類似度が同じ場合テストスメルの数で順位づける</a:t>
            </a:r>
            <a:endParaRPr lang="ja-JP" altLang="en-US" sz="32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560766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Step3</a:t>
            </a:r>
            <a:r>
              <a:rPr kumimoji="1" lang="en-US" altLang="ja-JP" sz="4000" dirty="0" smtClean="0"/>
              <a:t>: </a:t>
            </a:r>
            <a:r>
              <a:rPr kumimoji="1" lang="ja-JP" altLang="en-US" sz="4000" dirty="0" smtClean="0"/>
              <a:t>テストスメルの検出</a:t>
            </a:r>
            <a:endParaRPr kumimoji="1" lang="ja-JP" altLang="en-US" sz="4000" dirty="0"/>
          </a:p>
        </p:txBody>
      </p:sp>
      <p:sp>
        <p:nvSpPr>
          <p:cNvPr id="3" name="コンテンツ プレースホルダー 2"/>
          <p:cNvSpPr>
            <a:spLocks noGrp="1"/>
          </p:cNvSpPr>
          <p:nvPr>
            <p:ph idx="1"/>
          </p:nvPr>
        </p:nvSpPr>
        <p:spPr/>
        <p:txBody>
          <a:bodyPr/>
          <a:lstStyle/>
          <a:p>
            <a:r>
              <a:rPr kumimoji="1" lang="ja-JP" altLang="en-US" dirty="0" smtClean="0"/>
              <a:t>テストスメル検出ツール</a:t>
            </a:r>
            <a:r>
              <a:rPr kumimoji="1" lang="en-US" altLang="ja-JP" dirty="0" smtClean="0"/>
              <a:t>: </a:t>
            </a:r>
            <a:r>
              <a:rPr kumimoji="1" lang="en-US" altLang="ja-JP" dirty="0" err="1" smtClean="0"/>
              <a:t>tsDetect</a:t>
            </a:r>
            <a:r>
              <a:rPr kumimoji="1" lang="en-US" altLang="ja-JP" dirty="0" smtClean="0"/>
              <a:t>[]</a:t>
            </a:r>
          </a:p>
          <a:p>
            <a:pPr lvl="1"/>
            <a:r>
              <a:rPr lang="en-US" altLang="ja-JP" dirty="0" smtClean="0"/>
              <a:t>21</a:t>
            </a:r>
            <a:r>
              <a:rPr lang="ja-JP" altLang="en-US" dirty="0" smtClean="0"/>
              <a:t>種類のテストスメルを検出可能</a:t>
            </a:r>
            <a:endParaRPr lang="en-US" altLang="ja-JP" dirty="0" smtClean="0"/>
          </a:p>
          <a:p>
            <a:pPr lvl="1"/>
            <a:r>
              <a:rPr kumimoji="1" lang="ja-JP" altLang="en-US" dirty="0" smtClean="0"/>
              <a:t>各テストスメルの検出精度</a:t>
            </a:r>
            <a:r>
              <a:rPr kumimoji="1" lang="en-US" altLang="ja-JP" dirty="0" smtClean="0"/>
              <a:t>: 85%~100%</a:t>
            </a:r>
            <a:r>
              <a:rPr kumimoji="1" lang="ja-JP" altLang="en-US" dirty="0" err="1" smtClean="0"/>
              <a:t>、</a:t>
            </a:r>
            <a:r>
              <a:rPr kumimoji="1" lang="ja-JP" altLang="en-US" dirty="0" smtClean="0"/>
              <a:t>再現率</a:t>
            </a:r>
            <a:r>
              <a:rPr kumimoji="1" lang="en-US" altLang="ja-JP" dirty="0" smtClean="0"/>
              <a:t>: 90%~100%</a:t>
            </a:r>
          </a:p>
          <a:p>
            <a:pPr lvl="1"/>
            <a:endParaRPr kumimoji="1" lang="en-US" altLang="ja-JP" dirty="0" smtClean="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32</a:t>
            </a:fld>
            <a:endParaRPr lang="ja-JP" altLang="en-US" dirty="0"/>
          </a:p>
        </p:txBody>
      </p:sp>
      <p:sp>
        <p:nvSpPr>
          <p:cNvPr id="5" name="正方形/長方形 4"/>
          <p:cNvSpPr/>
          <p:nvPr/>
        </p:nvSpPr>
        <p:spPr>
          <a:xfrm>
            <a:off x="838200" y="3444756"/>
            <a:ext cx="5834550" cy="2862322"/>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actual1 = </a:t>
            </a:r>
            <a:r>
              <a:rPr lang="en-US" altLang="ja-JP" dirty="0" err="1" smtClean="0">
                <a:solidFill>
                  <a:schemeClr val="tx1"/>
                </a:solidFill>
                <a:latin typeface="Consolas" panose="020B0609020204030204" pitchFamily="49" charset="0"/>
              </a:rPr>
              <a:t>sut.calcPrice</a:t>
            </a:r>
            <a:r>
              <a:rPr lang="en-US" altLang="ja-JP" dirty="0" smtClean="0">
                <a:solidFill>
                  <a:schemeClr val="tx1"/>
                </a:solidFill>
                <a:latin typeface="Consolas" panose="020B0609020204030204" pitchFamily="49" charset="0"/>
              </a:rPr>
              <a:t>(item1);</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actual1);</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actual2 = </a:t>
            </a:r>
            <a:r>
              <a:rPr lang="en-US" altLang="ja-JP" dirty="0" err="1" smtClean="0">
                <a:solidFill>
                  <a:schemeClr val="tx1"/>
                </a:solidFill>
                <a:latin typeface="Consolas" panose="020B0609020204030204" pitchFamily="49" charset="0"/>
              </a:rPr>
              <a:t>sut.calcPrice</a:t>
            </a:r>
            <a:r>
              <a:rPr lang="en-US" altLang="ja-JP" dirty="0" smtClean="0">
                <a:solidFill>
                  <a:schemeClr val="tx1"/>
                </a:solidFill>
                <a:latin typeface="Consolas" panose="020B0609020204030204" pitchFamily="49" charset="0"/>
              </a:rPr>
              <a:t>(item2);</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actual2);</a:t>
            </a: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381963" y="4402842"/>
            <a:ext cx="1028700" cy="9461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7" name="表 6"/>
          <p:cNvGraphicFramePr>
            <a:graphicFrameLocks noGrp="1"/>
          </p:cNvGraphicFramePr>
          <p:nvPr>
            <p:extLst>
              <p:ext uri="{D42A27DB-BD31-4B8C-83A1-F6EECF244321}">
                <p14:modId xmlns:p14="http://schemas.microsoft.com/office/powerpoint/2010/main" val="980020582"/>
              </p:ext>
            </p:extLst>
          </p:nvPr>
        </p:nvGraphicFramePr>
        <p:xfrm>
          <a:off x="8078168" y="4322197"/>
          <a:ext cx="2964205" cy="1107440"/>
        </p:xfrm>
        <a:graphic>
          <a:graphicData uri="http://schemas.openxmlformats.org/drawingml/2006/table">
            <a:tbl>
              <a:tblPr firstRow="1" bandRow="1">
                <a:tableStyleId>{5940675A-B579-460E-94D1-54222C63F5DA}</a:tableStyleId>
              </a:tblPr>
              <a:tblGrid>
                <a:gridCol w="458647">
                  <a:extLst>
                    <a:ext uri="{9D8B030D-6E8A-4147-A177-3AD203B41FA5}">
                      <a16:colId xmlns:a16="http://schemas.microsoft.com/office/drawing/2014/main" val="1372453132"/>
                    </a:ext>
                  </a:extLst>
                </a:gridCol>
                <a:gridCol w="2505558">
                  <a:extLst>
                    <a:ext uri="{9D8B030D-6E8A-4147-A177-3AD203B41FA5}">
                      <a16:colId xmlns:a16="http://schemas.microsoft.com/office/drawing/2014/main" val="1114427041"/>
                    </a:ext>
                  </a:extLst>
                </a:gridCol>
              </a:tblGrid>
              <a:tr h="0">
                <a:tc>
                  <a:txBody>
                    <a:bodyPr/>
                    <a:lstStyle/>
                    <a:p>
                      <a:endParaRPr lang="ja-JP" altLang="en-US">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22013539"/>
                  </a:ext>
                </a:extLst>
              </a:tr>
              <a:tr h="370840">
                <a:tc>
                  <a:txBody>
                    <a:bodyPr/>
                    <a:lstStyle/>
                    <a:p>
                      <a:r>
                        <a:rPr lang="en-US" altLang="ja-JP" dirty="0" smtClean="0">
                          <a:latin typeface="メイリオ" panose="020B0604030504040204" pitchFamily="50" charset="-128"/>
                          <a:ea typeface="メイリオ" panose="020B0604030504040204" pitchFamily="50" charset="-128"/>
                        </a:rPr>
                        <a:t>1</a:t>
                      </a:r>
                      <a:endParaRPr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Assertion </a:t>
                      </a:r>
                      <a:r>
                        <a:rPr kumimoji="1" lang="en-US" altLang="ja-JP" dirty="0" err="1" smtClean="0">
                          <a:latin typeface="メイリオ" panose="020B0604030504040204" pitchFamily="50" charset="-128"/>
                          <a:ea typeface="メイリオ" panose="020B0604030504040204" pitchFamily="50" charset="-128"/>
                        </a:rPr>
                        <a:t>Roullete</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539967539"/>
                  </a:ext>
                </a:extLst>
              </a:tr>
              <a:tr h="370840">
                <a:tc>
                  <a:txBody>
                    <a:bodyPr/>
                    <a:lstStyle/>
                    <a:p>
                      <a:r>
                        <a:rPr lang="en-US" altLang="ja-JP" dirty="0" smtClean="0">
                          <a:latin typeface="メイリオ" panose="020B0604030504040204" pitchFamily="50" charset="-128"/>
                          <a:ea typeface="メイリオ" panose="020B0604030504040204" pitchFamily="50" charset="-128"/>
                        </a:rPr>
                        <a:t>2</a:t>
                      </a:r>
                      <a:endParaRPr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Exception Handling</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28383984"/>
                  </a:ext>
                </a:extLst>
              </a:tr>
            </a:tbl>
          </a:graphicData>
        </a:graphic>
      </p:graphicFrame>
    </p:spTree>
    <p:extLst>
      <p:ext uri="{BB962C8B-B14F-4D97-AF65-F5344CB8AC3E}">
        <p14:creationId xmlns:p14="http://schemas.microsoft.com/office/powerpoint/2010/main" val="5369895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Step1</a:t>
            </a:r>
            <a:r>
              <a:rPr kumimoji="1" lang="en-US" altLang="ja-JP" sz="4000" dirty="0" smtClean="0"/>
              <a:t>: </a:t>
            </a:r>
            <a:r>
              <a:rPr kumimoji="1" lang="ja-JP" altLang="en-US" sz="4000" dirty="0" smtClean="0"/>
              <a:t>類似コード片の検出</a:t>
            </a:r>
            <a:endParaRPr kumimoji="1" lang="ja-JP" altLang="en-US" sz="4000" dirty="0"/>
          </a:p>
        </p:txBody>
      </p:sp>
      <p:sp>
        <p:nvSpPr>
          <p:cNvPr id="3" name="コンテンツ プレースホルダー 2"/>
          <p:cNvSpPr>
            <a:spLocks noGrp="1"/>
          </p:cNvSpPr>
          <p:nvPr>
            <p:ph idx="1"/>
          </p:nvPr>
        </p:nvSpPr>
        <p:spPr>
          <a:xfrm>
            <a:off x="838200" y="1595438"/>
            <a:ext cx="10515600" cy="1222375"/>
          </a:xfrm>
        </p:spPr>
        <p:txBody>
          <a:bodyPr/>
          <a:lstStyle/>
          <a:p>
            <a:r>
              <a:rPr lang="ja-JP" altLang="en-US" dirty="0" smtClean="0"/>
              <a:t>類似コード検出ツール</a:t>
            </a:r>
            <a:r>
              <a:rPr lang="en-US" altLang="ja-JP" dirty="0" smtClean="0"/>
              <a:t>: NiCad[5]</a:t>
            </a:r>
          </a:p>
          <a:p>
            <a:pPr lvl="1"/>
            <a:r>
              <a:rPr lang="ja-JP" altLang="en-US" dirty="0"/>
              <a:t>ソースコードのレイアウトを変換させ，行単位でソースコードを比較する</a:t>
            </a:r>
            <a:r>
              <a:rPr lang="ja-JP" altLang="en-US" dirty="0" smtClean="0"/>
              <a:t>こと</a:t>
            </a:r>
            <a:r>
              <a:rPr lang="ja-JP" altLang="en-US" dirty="0"/>
              <a:t>で</a:t>
            </a:r>
            <a:r>
              <a:rPr lang="ja-JP" altLang="en-US" dirty="0" smtClean="0"/>
              <a:t>類似コード片を</a:t>
            </a:r>
            <a:r>
              <a:rPr lang="ja-JP" altLang="en-US" dirty="0"/>
              <a:t>検出</a:t>
            </a:r>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33</a:t>
            </a:fld>
            <a:endParaRPr lang="ja-JP" altLang="en-US" dirty="0"/>
          </a:p>
        </p:txBody>
      </p:sp>
      <p:sp>
        <p:nvSpPr>
          <p:cNvPr id="5" name="正方形/長方形 4"/>
          <p:cNvSpPr/>
          <p:nvPr/>
        </p:nvSpPr>
        <p:spPr>
          <a:xfrm>
            <a:off x="838200" y="3097214"/>
            <a:ext cx="5111750" cy="2862322"/>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a:latin typeface="Consolas" panose="020B0609020204030204" pitchFamily="49" charset="0"/>
              </a:rPr>
              <a:t>public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latin typeface="Consolas" panose="020B0609020204030204" pitchFamily="49" charset="0"/>
              </a:rPr>
              <a:t>countPrice</a:t>
            </a:r>
            <a:r>
              <a:rPr lang="en-US" altLang="ja-JP" dirty="0">
                <a:latin typeface="Consolas" panose="020B0609020204030204" pitchFamily="49" charset="0"/>
              </a:rPr>
              <a:t>(</a:t>
            </a:r>
            <a:r>
              <a:rPr lang="en-US" altLang="ja-JP" dirty="0" err="1">
                <a:latin typeface="Consolas" panose="020B0609020204030204" pitchFamily="49" charset="0"/>
              </a:rPr>
              <a:t>int</a:t>
            </a:r>
            <a:r>
              <a:rPr lang="en-US" altLang="ja-JP" dirty="0">
                <a:latin typeface="Consolas" panose="020B0609020204030204" pitchFamily="49" charset="0"/>
              </a:rPr>
              <a:t> item</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latin typeface="Consolas" panose="020B0609020204030204" pitchFamily="49" charset="0"/>
              </a:rPr>
              <a:t>totalprice</a:t>
            </a:r>
            <a:r>
              <a:rPr lang="en-US" altLang="ja-JP" dirty="0">
                <a:latin typeface="Consolas" panose="020B0609020204030204" pitchFamily="49" charset="0"/>
              </a:rPr>
              <a:t> = 0;</a:t>
            </a:r>
          </a:p>
          <a:p>
            <a:r>
              <a:rPr lang="en-US" altLang="ja-JP" dirty="0" smtClean="0">
                <a:latin typeface="Consolas" panose="020B0609020204030204" pitchFamily="49" charset="0"/>
              </a:rPr>
              <a:t>    if </a:t>
            </a:r>
            <a:r>
              <a:rPr lang="en-US" altLang="ja-JP" dirty="0">
                <a:latin typeface="Consolas" panose="020B0609020204030204" pitchFamily="49" charset="0"/>
              </a:rPr>
              <a:t>(</a:t>
            </a:r>
            <a:r>
              <a:rPr lang="en-US" altLang="ja-JP" dirty="0" err="1">
                <a:latin typeface="Consolas" panose="020B0609020204030204" pitchFamily="49" charset="0"/>
              </a:rPr>
              <a:t>item.length</a:t>
            </a:r>
            <a:r>
              <a:rPr lang="en-US" altLang="ja-JP" dirty="0">
                <a:latin typeface="Consolas" panose="020B0609020204030204" pitchFamily="49" charset="0"/>
              </a:rPr>
              <a:t> == 0){</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a:latin typeface="Consolas" panose="020B0609020204030204" pitchFamily="49" charset="0"/>
              </a:rPr>
              <a:t>-1;</a:t>
            </a:r>
          </a:p>
          <a:p>
            <a:r>
              <a:rPr lang="en-US" altLang="ja-JP" dirty="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a:latin typeface="Consolas" panose="020B0609020204030204" pitchFamily="49" charset="0"/>
              </a:rPr>
              <a:t>i</a:t>
            </a:r>
            <a:r>
              <a:rPr lang="en-US" altLang="ja-JP" dirty="0">
                <a:latin typeface="Consolas" panose="020B0609020204030204" pitchFamily="49" charset="0"/>
              </a:rPr>
              <a:t>=0; </a:t>
            </a:r>
            <a:r>
              <a:rPr lang="en-US" altLang="ja-JP" dirty="0" err="1">
                <a:latin typeface="Consolas" panose="020B0609020204030204" pitchFamily="49" charset="0"/>
              </a:rPr>
              <a:t>i</a:t>
            </a:r>
            <a:r>
              <a:rPr lang="en-US" altLang="ja-JP" dirty="0">
                <a:latin typeface="Consolas" panose="020B0609020204030204" pitchFamily="49" charset="0"/>
              </a:rPr>
              <a:t> &lt; </a:t>
            </a:r>
            <a:r>
              <a:rPr lang="en-US" altLang="ja-JP" dirty="0" err="1">
                <a:latin typeface="Consolas" panose="020B0609020204030204" pitchFamily="49" charset="0"/>
              </a:rPr>
              <a:t>item.length</a:t>
            </a:r>
            <a:r>
              <a:rPr lang="en-US" altLang="ja-JP" dirty="0">
                <a:latin typeface="Consolas" panose="020B0609020204030204" pitchFamily="49" charset="0"/>
              </a:rPr>
              <a:t>; </a:t>
            </a:r>
            <a:r>
              <a:rPr lang="en-US" altLang="ja-JP" dirty="0" err="1">
                <a:latin typeface="Consolas" panose="020B0609020204030204" pitchFamily="49" charset="0"/>
              </a:rPr>
              <a:t>i</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latin typeface="Consolas" panose="020B0609020204030204" pitchFamily="49" charset="0"/>
              </a:rPr>
              <a:t>totalprice</a:t>
            </a:r>
            <a:r>
              <a:rPr lang="en-US" altLang="ja-JP" dirty="0">
                <a:latin typeface="Consolas" panose="020B0609020204030204" pitchFamily="49" charset="0"/>
              </a:rPr>
              <a:t> += item[</a:t>
            </a:r>
            <a:r>
              <a:rPr lang="en-US" altLang="ja-JP" dirty="0" err="1">
                <a:latin typeface="Consolas" panose="020B0609020204030204" pitchFamily="49" charset="0"/>
              </a:rPr>
              <a:t>i</a:t>
            </a:r>
            <a:r>
              <a:rPr lang="en-US" altLang="ja-JP" dirty="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return </a:t>
            </a:r>
            <a:r>
              <a:rPr lang="en-US" altLang="ja-JP" dirty="0" err="1">
                <a:latin typeface="Consolas" panose="020B0609020204030204" pitchFamily="49" charset="0"/>
              </a:rPr>
              <a:t>totalprice</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a:t>
            </a:r>
          </a:p>
        </p:txBody>
      </p:sp>
      <p:sp>
        <p:nvSpPr>
          <p:cNvPr id="6" name="正方形/長方形 5"/>
          <p:cNvSpPr/>
          <p:nvPr/>
        </p:nvSpPr>
        <p:spPr>
          <a:xfrm>
            <a:off x="6597650" y="3097213"/>
            <a:ext cx="5187950" cy="2862322"/>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r>
              <a:rPr lang="en-US" altLang="ja-JP" dirty="0" smtClean="0">
                <a:latin typeface="Consolas" panose="020B0609020204030204" pitchFamily="49" charset="0"/>
              </a:rPr>
              <a:t>    if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 0){</a:t>
            </a:r>
          </a:p>
          <a:p>
            <a:r>
              <a:rPr lang="en-US" altLang="ja-JP" dirty="0">
                <a:latin typeface="Consolas" panose="020B0609020204030204" pitchFamily="49" charset="0"/>
              </a:rPr>
              <a:t> </a:t>
            </a:r>
            <a:r>
              <a:rPr lang="en-US" altLang="ja-JP" dirty="0" smtClean="0">
                <a:latin typeface="Consolas" panose="020B0609020204030204" pitchFamily="49" charset="0"/>
              </a:rPr>
              <a:t>       return -1;</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7" name="テキスト ボックス 6"/>
          <p:cNvSpPr txBox="1"/>
          <p:nvPr/>
        </p:nvSpPr>
        <p:spPr>
          <a:xfrm>
            <a:off x="2152650" y="5993785"/>
            <a:ext cx="2279650" cy="461665"/>
          </a:xfrm>
          <a:prstGeom prst="rect">
            <a:avLst/>
          </a:prstGeom>
          <a:noFill/>
        </p:spPr>
        <p:txBody>
          <a:bodyPr wrap="square" rtlCol="0">
            <a:spAutoFit/>
          </a:bodyPr>
          <a:lstStyle/>
          <a:p>
            <a:pPr algn="ctr"/>
            <a:r>
              <a:rPr lang="ja-JP" altLang="en-US" sz="2400" dirty="0" smtClean="0">
                <a:latin typeface="メイリオ" panose="020B0604030504040204" pitchFamily="50" charset="-128"/>
                <a:ea typeface="メイリオ" panose="020B0604030504040204" pitchFamily="50" charset="-128"/>
              </a:rPr>
              <a:t>入力コード</a:t>
            </a:r>
            <a:r>
              <a:rPr lang="ja-JP" altLang="en-US" sz="2400" dirty="0">
                <a:latin typeface="メイリオ" panose="020B0604030504040204" pitchFamily="50" charset="-128"/>
                <a:ea typeface="メイリオ" panose="020B0604030504040204" pitchFamily="50" charset="-128"/>
              </a:rPr>
              <a:t>片</a:t>
            </a:r>
            <a:endParaRPr kumimoji="1" lang="ja-JP" altLang="en-US" sz="2400"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8007350" y="5993785"/>
            <a:ext cx="2279650" cy="461665"/>
          </a:xfrm>
          <a:prstGeom prst="rect">
            <a:avLst/>
          </a:prstGeom>
          <a:noFill/>
        </p:spPr>
        <p:txBody>
          <a:bodyPr wrap="square" rtlCol="0">
            <a:spAutoFit/>
          </a:bodyPr>
          <a:lstStyle/>
          <a:p>
            <a:pPr algn="ctr"/>
            <a:r>
              <a:rPr lang="ja-JP" altLang="en-US" sz="2400" dirty="0">
                <a:latin typeface="メイリオ" panose="020B0604030504040204" pitchFamily="50" charset="-128"/>
                <a:ea typeface="メイリオ" panose="020B0604030504040204" pitchFamily="50" charset="-128"/>
              </a:rPr>
              <a:t>類似</a:t>
            </a:r>
            <a:r>
              <a:rPr lang="ja-JP" altLang="en-US" sz="2400" dirty="0" smtClean="0">
                <a:latin typeface="メイリオ" panose="020B0604030504040204" pitchFamily="50" charset="-128"/>
                <a:ea typeface="メイリオ" panose="020B0604030504040204" pitchFamily="50" charset="-128"/>
              </a:rPr>
              <a:t>コード片</a:t>
            </a:r>
            <a:endParaRPr kumimoji="1" lang="ja-JP" altLang="en-US" sz="2400" dirty="0">
              <a:latin typeface="メイリオ" panose="020B0604030504040204" pitchFamily="50" charset="-128"/>
              <a:ea typeface="メイリオ" panose="020B0604030504040204" pitchFamily="50" charset="-128"/>
            </a:endParaRPr>
          </a:p>
        </p:txBody>
      </p:sp>
      <p:sp>
        <p:nvSpPr>
          <p:cNvPr id="9" name="ストライプ矢印 8"/>
          <p:cNvSpPr/>
          <p:nvPr/>
        </p:nvSpPr>
        <p:spPr>
          <a:xfrm>
            <a:off x="5857875" y="3979862"/>
            <a:ext cx="908050" cy="1155700"/>
          </a:xfrm>
          <a:prstGeom prst="striped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7685770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Step2</a:t>
            </a:r>
            <a:r>
              <a:rPr kumimoji="1" lang="en-US" altLang="ja-JP" sz="4000" dirty="0" smtClean="0"/>
              <a:t>: </a:t>
            </a:r>
            <a:r>
              <a:rPr kumimoji="1" lang="ja-JP" altLang="en-US" sz="4000" dirty="0" smtClean="0"/>
              <a:t>テストコードの検索</a:t>
            </a:r>
            <a:endParaRPr kumimoji="1" lang="ja-JP" altLang="en-US" sz="4000" dirty="0"/>
          </a:p>
        </p:txBody>
      </p:sp>
      <p:sp>
        <p:nvSpPr>
          <p:cNvPr id="3" name="コンテンツ プレースホルダー 2"/>
          <p:cNvSpPr>
            <a:spLocks noGrp="1"/>
          </p:cNvSpPr>
          <p:nvPr>
            <p:ph idx="1"/>
          </p:nvPr>
        </p:nvSpPr>
        <p:spPr>
          <a:xfrm>
            <a:off x="837392" y="1725634"/>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34</a:t>
            </a:fld>
            <a:endParaRPr lang="ja-JP" altLang="en-US" dirty="0"/>
          </a:p>
        </p:txBody>
      </p:sp>
      <p:sp>
        <p:nvSpPr>
          <p:cNvPr id="10" name="正方形/長方形 9"/>
          <p:cNvSpPr/>
          <p:nvPr/>
        </p:nvSpPr>
        <p:spPr>
          <a:xfrm>
            <a:off x="419675" y="3820852"/>
            <a:ext cx="5650967"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public class Calculator {</a:t>
            </a:r>
          </a:p>
          <a:p>
            <a:endParaRPr lang="en-US" altLang="ja-JP" sz="2000" dirty="0">
              <a:solidFill>
                <a:schemeClr val="tx1"/>
              </a:solidFill>
              <a:latin typeface="Consolas" panose="020B0609020204030204" pitchFamily="49" charset="0"/>
              <a:ea typeface="ＭＳ ゴシック" panose="020B0609070205080204" pitchFamily="49" charset="-128"/>
            </a:endParaRP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public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x,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y) {</a:t>
            </a:r>
          </a:p>
          <a:p>
            <a:r>
              <a:rPr lang="en-US" altLang="ja-JP" sz="2000" dirty="0">
                <a:solidFill>
                  <a:schemeClr val="tx1"/>
                </a:solidFill>
                <a:latin typeface="Consolas" panose="020B0609020204030204" pitchFamily="49" charset="0"/>
                <a:ea typeface="ＭＳ ゴシック" panose="020B0609070205080204" pitchFamily="49" charset="-128"/>
              </a:rPr>
              <a:t>        return x * y;</a:t>
            </a:r>
          </a:p>
          <a:p>
            <a:r>
              <a:rPr lang="en-US" altLang="ja-JP" sz="2000" dirty="0">
                <a:solidFill>
                  <a:schemeClr val="tx1"/>
                </a:solidFill>
                <a:latin typeface="Consolas" panose="020B0609020204030204" pitchFamily="49" charset="0"/>
                <a:ea typeface="ＭＳ ゴシック" panose="020B0609070205080204" pitchFamily="49" charset="-128"/>
              </a:rPr>
              <a:t>    }</a:t>
            </a:r>
          </a:p>
          <a:p>
            <a:endParaRPr lang="en-US" altLang="ja-JP" sz="2000" dirty="0">
              <a:solidFill>
                <a:schemeClr val="tx1"/>
              </a:solidFill>
              <a:latin typeface="Consolas" panose="020B0609020204030204" pitchFamily="49" charset="0"/>
              <a:ea typeface="ＭＳ ゴシック" panose="020B0609070205080204" pitchFamily="49" charset="-128"/>
            </a:endParaRP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11" name="正方形/長方形 10"/>
          <p:cNvSpPr/>
          <p:nvPr/>
        </p:nvSpPr>
        <p:spPr>
          <a:xfrm>
            <a:off x="6243172" y="3820852"/>
            <a:ext cx="5636985"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@Test</a:t>
            </a:r>
          </a:p>
          <a:p>
            <a:r>
              <a:rPr lang="en-US" altLang="ja-JP" sz="2000" dirty="0">
                <a:solidFill>
                  <a:schemeClr val="tx1"/>
                </a:solidFill>
                <a:latin typeface="Consolas" panose="020B0609020204030204" pitchFamily="49" charset="0"/>
                <a:ea typeface="ＭＳ ゴシック" panose="020B0609070205080204" pitchFamily="49" charset="-128"/>
              </a:rPr>
              <a:t>public void </a:t>
            </a:r>
            <a:r>
              <a:rPr lang="en-US" altLang="ja-JP" sz="2000" dirty="0" err="1">
                <a:solidFill>
                  <a:srgbClr val="FF0000"/>
                </a:solidFill>
                <a:latin typeface="Consolas" panose="020B0609020204030204" pitchFamily="49" charset="0"/>
                <a:ea typeface="ＭＳ ゴシック" panose="020B0609070205080204" pitchFamily="49" charset="-128"/>
              </a:rPr>
              <a:t>testMultipyOfTwoNumbers</a:t>
            </a:r>
            <a:r>
              <a:rPr lang="en-US" altLang="ja-JP" sz="2000" dirty="0">
                <a:solidFill>
                  <a:schemeClr val="tx1"/>
                </a:solidFill>
                <a:latin typeface="Consolas" panose="020B0609020204030204" pitchFamily="49" charset="0"/>
                <a:ea typeface="ＭＳ ゴシック" panose="020B0609070205080204" pitchFamily="49" charset="-128"/>
              </a:rPr>
              <a:t>() {</a:t>
            </a:r>
          </a:p>
          <a:p>
            <a:r>
              <a:rPr lang="en-US" altLang="ja-JP" sz="2000" dirty="0">
                <a:solidFill>
                  <a:schemeClr val="tx1"/>
                </a:solidFill>
                <a:latin typeface="Consolas" panose="020B0609020204030204" pitchFamily="49" charset="0"/>
                <a:ea typeface="ＭＳ ゴシック" panose="020B0609070205080204" pitchFamily="49" charset="-128"/>
              </a:rPr>
              <a:t>    Calculator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a:solidFill>
                  <a:schemeClr val="tx1"/>
                </a:solidFill>
                <a:latin typeface="Consolas" panose="020B0609020204030204" pitchFamily="49" charset="0"/>
                <a:ea typeface="ＭＳ ゴシック" panose="020B0609070205080204" pitchFamily="49" charset="-128"/>
              </a:rPr>
              <a:t> = new Calculator();</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expected = 200;</a:t>
            </a: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actual =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err="1">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(10,20);</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assertEquals</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expected,actual</a:t>
            </a:r>
            <a:r>
              <a:rPr lang="en-US" altLang="ja-JP" sz="2000" dirty="0">
                <a:solidFill>
                  <a:schemeClr val="tx1"/>
                </a:solidFill>
                <a:latin typeface="Consolas" panose="020B0609020204030204" pitchFamily="49" charset="0"/>
                <a:ea typeface="ＭＳ ゴシック" panose="020B0609070205080204" pitchFamily="49" charset="-128"/>
              </a:rPr>
              <a:t>);</a:t>
            </a: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12" name="テキスト ボックス 11"/>
          <p:cNvSpPr txBox="1"/>
          <p:nvPr/>
        </p:nvSpPr>
        <p:spPr>
          <a:xfrm>
            <a:off x="1242578" y="6129073"/>
            <a:ext cx="4005159" cy="400110"/>
          </a:xfrm>
          <a:prstGeom prst="rect">
            <a:avLst/>
          </a:prstGeom>
          <a:noFill/>
        </p:spPr>
        <p:txBody>
          <a:bodyPr wrap="square" rtlCol="0">
            <a:spAutoFit/>
          </a:bodyPr>
          <a:lstStyle/>
          <a:p>
            <a:pPr algn="ctr"/>
            <a:r>
              <a:rPr lang="ja-JP" altLang="en-US" sz="2000" b="1" dirty="0">
                <a:latin typeface="メイリオ" panose="020B0604030504040204" pitchFamily="50" charset="-128"/>
                <a:ea typeface="メイリオ" panose="020B0604030504040204" pitchFamily="50" charset="-128"/>
              </a:rPr>
              <a:t>類似</a:t>
            </a:r>
            <a:r>
              <a:rPr lang="ja-JP" altLang="en-US" sz="2000" b="1" dirty="0" smtClean="0">
                <a:latin typeface="メイリオ" panose="020B0604030504040204" pitchFamily="50" charset="-128"/>
                <a:ea typeface="メイリオ" panose="020B0604030504040204" pitchFamily="50" charset="-128"/>
              </a:rPr>
              <a:t>コード片</a:t>
            </a:r>
            <a:r>
              <a:rPr lang="en-US" altLang="ja-JP" sz="2000" b="1" dirty="0" smtClean="0">
                <a:latin typeface="メイリオ" panose="020B0604030504040204" pitchFamily="50" charset="-128"/>
                <a:ea typeface="メイリオ" panose="020B0604030504040204" pitchFamily="50" charset="-128"/>
              </a:rPr>
              <a:t>(</a:t>
            </a:r>
            <a:r>
              <a:rPr lang="ja-JP" altLang="en-US" sz="2000" b="1" dirty="0" smtClean="0">
                <a:latin typeface="メイリオ" panose="020B0604030504040204" pitchFamily="50" charset="-128"/>
                <a:ea typeface="メイリオ" panose="020B0604030504040204" pitchFamily="50" charset="-128"/>
              </a:rPr>
              <a:t>テスト対象</a:t>
            </a:r>
            <a:r>
              <a:rPr lang="en-US" altLang="ja-JP" sz="2000" b="1" dirty="0" smtClean="0">
                <a:latin typeface="メイリオ" panose="020B0604030504040204" pitchFamily="50" charset="-128"/>
                <a:ea typeface="メイリオ" panose="020B0604030504040204" pitchFamily="50" charset="-128"/>
              </a:rPr>
              <a:t>)</a:t>
            </a:r>
            <a:endParaRPr kumimoji="1" lang="ja-JP" altLang="en-US" sz="2000" b="1" dirty="0">
              <a:latin typeface="メイリオ" panose="020B0604030504040204" pitchFamily="50" charset="-128"/>
              <a:ea typeface="メイリオ" panose="020B0604030504040204" pitchFamily="50" charset="-128"/>
            </a:endParaRPr>
          </a:p>
        </p:txBody>
      </p:sp>
      <p:sp>
        <p:nvSpPr>
          <p:cNvPr id="13" name="テキスト ボックス 12"/>
          <p:cNvSpPr txBox="1"/>
          <p:nvPr/>
        </p:nvSpPr>
        <p:spPr>
          <a:xfrm>
            <a:off x="8107470" y="6129073"/>
            <a:ext cx="1908387" cy="400110"/>
          </a:xfrm>
          <a:prstGeom prst="rect">
            <a:avLst/>
          </a:prstGeom>
          <a:noFill/>
        </p:spPr>
        <p:txBody>
          <a:bodyPr wrap="square" rtlCol="0">
            <a:spAutoFit/>
          </a:bodyPr>
          <a:lstStyle/>
          <a:p>
            <a:pPr algn="ctr"/>
            <a:r>
              <a:rPr lang="ja-JP" altLang="en-US" sz="2000" b="1">
                <a:latin typeface="メイリオ" panose="020B0604030504040204" pitchFamily="50" charset="-128"/>
                <a:ea typeface="メイリオ" panose="020B0604030504040204" pitchFamily="50" charset="-128"/>
              </a:rPr>
              <a:t>テストコード</a:t>
            </a:r>
            <a:endParaRPr kumimoji="1" lang="ja-JP" altLang="en-US" sz="2000" b="1" dirty="0">
              <a:latin typeface="メイリオ" panose="020B0604030504040204" pitchFamily="50" charset="-128"/>
              <a:ea typeface="メイリオ" panose="020B0604030504040204" pitchFamily="50" charset="-128"/>
            </a:endParaRPr>
          </a:p>
        </p:txBody>
      </p:sp>
      <p:sp>
        <p:nvSpPr>
          <p:cNvPr id="14" name="右矢印 13"/>
          <p:cNvSpPr/>
          <p:nvPr/>
        </p:nvSpPr>
        <p:spPr>
          <a:xfrm rot="10800000">
            <a:off x="5752293" y="4749909"/>
            <a:ext cx="636697" cy="45936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556746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877550" cy="1325563"/>
          </a:xfrm>
        </p:spPr>
        <p:txBody>
          <a:bodyPr>
            <a:normAutofit/>
          </a:bodyPr>
          <a:lstStyle/>
          <a:p>
            <a:r>
              <a:rPr lang="en-US" altLang="ja-JP" sz="4000" b="1" dirty="0" smtClean="0"/>
              <a:t>Step4</a:t>
            </a:r>
            <a:r>
              <a:rPr lang="en-US" altLang="ja-JP" sz="4000" dirty="0" smtClean="0"/>
              <a:t>: </a:t>
            </a:r>
            <a:r>
              <a:rPr lang="ja-JP" altLang="en-US" sz="4000" dirty="0" smtClean="0"/>
              <a:t>推薦されるテストスイートの順位付け</a:t>
            </a:r>
            <a:endParaRPr kumimoji="1" lang="ja-JP" altLang="en-US" sz="4000" dirty="0"/>
          </a:p>
        </p:txBody>
      </p:sp>
      <p:sp>
        <p:nvSpPr>
          <p:cNvPr id="3" name="コンテンツ プレースホルダー 2"/>
          <p:cNvSpPr>
            <a:spLocks noGrp="1"/>
          </p:cNvSpPr>
          <p:nvPr>
            <p:ph idx="1"/>
          </p:nvPr>
        </p:nvSpPr>
        <p:spPr/>
        <p:txBody>
          <a:bodyPr/>
          <a:lstStyle/>
          <a:p>
            <a:r>
              <a:rPr lang="ja-JP" altLang="en-US" dirty="0" smtClean="0"/>
              <a:t>テストスイートは以下の</a:t>
            </a:r>
            <a:r>
              <a:rPr lang="en-US" altLang="ja-JP" dirty="0" smtClean="0"/>
              <a:t>2</a:t>
            </a:r>
            <a:r>
              <a:rPr lang="ja-JP" altLang="en-US" dirty="0" err="1" smtClean="0"/>
              <a:t>つの</a:t>
            </a:r>
            <a:r>
              <a:rPr lang="ja-JP" altLang="en-US" dirty="0" smtClean="0"/>
              <a:t>要素を基に順位付けられる</a:t>
            </a:r>
            <a:endParaRPr lang="en-US" altLang="ja-JP" dirty="0" smtClean="0"/>
          </a:p>
          <a:p>
            <a:pPr lvl="1"/>
            <a:r>
              <a:rPr lang="ja-JP" altLang="en-US" dirty="0"/>
              <a:t>入力コード片と類似コード片間の類似度</a:t>
            </a:r>
            <a:r>
              <a:rPr lang="en-US" altLang="ja-JP" dirty="0"/>
              <a:t>(Stpe1)</a:t>
            </a:r>
          </a:p>
          <a:p>
            <a:pPr lvl="1"/>
            <a:r>
              <a:rPr lang="ja-JP" altLang="en-US" dirty="0" smtClean="0"/>
              <a:t>テストスイート内に含まれるテストスメルの数</a:t>
            </a:r>
            <a:r>
              <a:rPr lang="en-US" altLang="ja-JP" dirty="0" smtClean="0"/>
              <a:t>(Stpe3)</a:t>
            </a:r>
          </a:p>
          <a:p>
            <a:pPr lvl="1"/>
            <a:endParaRPr lang="en-US" altLang="ja-JP" dirty="0"/>
          </a:p>
          <a:p>
            <a:r>
              <a:rPr lang="en-US" altLang="ja-JP" dirty="0" smtClean="0"/>
              <a:t>NiCad</a:t>
            </a:r>
          </a:p>
          <a:p>
            <a:r>
              <a:rPr lang="ja-JP" altLang="en-US" dirty="0" smtClean="0"/>
              <a:t>類似度を優先として並び替え、類似度が同じ場合テストスメルの数で順位づける</a:t>
            </a:r>
            <a:endParaRPr lang="ja-JP" altLang="en-US" dirty="0"/>
          </a:p>
          <a:p>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35</a:t>
            </a:fld>
            <a:endParaRPr lang="ja-JP" altLang="en-US" dirty="0"/>
          </a:p>
        </p:txBody>
      </p:sp>
    </p:spTree>
    <p:extLst>
      <p:ext uri="{BB962C8B-B14F-4D97-AF65-F5344CB8AC3E}">
        <p14:creationId xmlns:p14="http://schemas.microsoft.com/office/powerpoint/2010/main" val="4213013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Step1</a:t>
            </a:r>
            <a:r>
              <a:rPr kumimoji="1" lang="en-US" altLang="ja-JP" sz="4000" dirty="0" smtClean="0"/>
              <a:t>: </a:t>
            </a:r>
            <a:r>
              <a:rPr kumimoji="1" lang="ja-JP" altLang="en-US" sz="4000" dirty="0" smtClean="0"/>
              <a:t>類似コード片の検出</a:t>
            </a:r>
            <a:endParaRPr kumimoji="1" lang="ja-JP" altLang="en-US" sz="4000" dirty="0"/>
          </a:p>
        </p:txBody>
      </p:sp>
      <p:sp>
        <p:nvSpPr>
          <p:cNvPr id="3" name="コンテンツ プレースホルダー 2"/>
          <p:cNvSpPr>
            <a:spLocks noGrp="1"/>
          </p:cNvSpPr>
          <p:nvPr>
            <p:ph idx="1"/>
          </p:nvPr>
        </p:nvSpPr>
        <p:spPr/>
        <p:txBody>
          <a:bodyPr/>
          <a:lstStyle/>
          <a:p>
            <a:r>
              <a:rPr kumimoji="1" lang="ja-JP" altLang="en-US" dirty="0" smtClean="0"/>
              <a:t>入力コード片に対する類似コード片を検出</a:t>
            </a:r>
            <a:endParaRPr lang="en-US" altLang="ja-JP" dirty="0"/>
          </a:p>
          <a:p>
            <a:pPr lvl="1"/>
            <a:r>
              <a:rPr lang="ja-JP" altLang="en-US" dirty="0" smtClean="0"/>
              <a:t>類似コード検出ツール</a:t>
            </a:r>
            <a:r>
              <a:rPr lang="en-US" altLang="ja-JP" dirty="0" smtClean="0"/>
              <a:t>: NiCad[5]</a:t>
            </a:r>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36</a:t>
            </a:fld>
            <a:endParaRPr lang="ja-JP" altLang="en-US" dirty="0"/>
          </a:p>
        </p:txBody>
      </p:sp>
    </p:spTree>
    <p:extLst>
      <p:ext uri="{BB962C8B-B14F-4D97-AF65-F5344CB8AC3E}">
        <p14:creationId xmlns:p14="http://schemas.microsoft.com/office/powerpoint/2010/main" val="17897993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Step2</a:t>
            </a:r>
            <a:r>
              <a:rPr kumimoji="1" lang="en-US" altLang="ja-JP" sz="4000" dirty="0" smtClean="0"/>
              <a:t>: </a:t>
            </a:r>
            <a:r>
              <a:rPr kumimoji="1" lang="ja-JP" altLang="en-US" sz="4000" dirty="0" smtClean="0"/>
              <a:t>テストコードの検索</a:t>
            </a:r>
            <a:endParaRPr kumimoji="1" lang="ja-JP" altLang="en-US" sz="4000" dirty="0"/>
          </a:p>
        </p:txBody>
      </p:sp>
      <p:sp>
        <p:nvSpPr>
          <p:cNvPr id="3" name="コンテンツ プレースホルダー 2"/>
          <p:cNvSpPr>
            <a:spLocks noGrp="1"/>
          </p:cNvSpPr>
          <p:nvPr>
            <p:ph idx="1"/>
          </p:nvPr>
        </p:nvSpPr>
        <p:spPr>
          <a:xfrm>
            <a:off x="837392" y="1725634"/>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37</a:t>
            </a:fld>
            <a:endParaRPr lang="ja-JP" altLang="en-US" dirty="0"/>
          </a:p>
        </p:txBody>
      </p:sp>
      <p:sp>
        <p:nvSpPr>
          <p:cNvPr id="10" name="正方形/長方形 9"/>
          <p:cNvSpPr/>
          <p:nvPr/>
        </p:nvSpPr>
        <p:spPr>
          <a:xfrm>
            <a:off x="419675" y="3820852"/>
            <a:ext cx="5650967"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public class Calculator {</a:t>
            </a:r>
          </a:p>
          <a:p>
            <a:endParaRPr lang="en-US" altLang="ja-JP" sz="2000" dirty="0">
              <a:solidFill>
                <a:schemeClr val="tx1"/>
              </a:solidFill>
              <a:latin typeface="Consolas" panose="020B0609020204030204" pitchFamily="49" charset="0"/>
              <a:ea typeface="ＭＳ ゴシック" panose="020B0609070205080204" pitchFamily="49" charset="-128"/>
            </a:endParaRP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public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x,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y) {</a:t>
            </a:r>
          </a:p>
          <a:p>
            <a:r>
              <a:rPr lang="en-US" altLang="ja-JP" sz="2000" dirty="0">
                <a:solidFill>
                  <a:schemeClr val="tx1"/>
                </a:solidFill>
                <a:latin typeface="Consolas" panose="020B0609020204030204" pitchFamily="49" charset="0"/>
                <a:ea typeface="ＭＳ ゴシック" panose="020B0609070205080204" pitchFamily="49" charset="-128"/>
              </a:rPr>
              <a:t>        return x * y;</a:t>
            </a:r>
          </a:p>
          <a:p>
            <a:r>
              <a:rPr lang="en-US" altLang="ja-JP" sz="2000" dirty="0">
                <a:solidFill>
                  <a:schemeClr val="tx1"/>
                </a:solidFill>
                <a:latin typeface="Consolas" panose="020B0609020204030204" pitchFamily="49" charset="0"/>
                <a:ea typeface="ＭＳ ゴシック" panose="020B0609070205080204" pitchFamily="49" charset="-128"/>
              </a:rPr>
              <a:t>    }</a:t>
            </a:r>
          </a:p>
          <a:p>
            <a:endParaRPr lang="en-US" altLang="ja-JP" sz="2000" dirty="0">
              <a:solidFill>
                <a:schemeClr val="tx1"/>
              </a:solidFill>
              <a:latin typeface="Consolas" panose="020B0609020204030204" pitchFamily="49" charset="0"/>
              <a:ea typeface="ＭＳ ゴシック" panose="020B0609070205080204" pitchFamily="49" charset="-128"/>
            </a:endParaRP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11" name="正方形/長方形 10"/>
          <p:cNvSpPr/>
          <p:nvPr/>
        </p:nvSpPr>
        <p:spPr>
          <a:xfrm>
            <a:off x="6243172" y="3820852"/>
            <a:ext cx="5636985"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@Test</a:t>
            </a:r>
          </a:p>
          <a:p>
            <a:r>
              <a:rPr lang="en-US" altLang="ja-JP" sz="2000" dirty="0">
                <a:solidFill>
                  <a:schemeClr val="tx1"/>
                </a:solidFill>
                <a:latin typeface="Consolas" panose="020B0609020204030204" pitchFamily="49" charset="0"/>
                <a:ea typeface="ＭＳ ゴシック" panose="020B0609070205080204" pitchFamily="49" charset="-128"/>
              </a:rPr>
              <a:t>public void </a:t>
            </a:r>
            <a:r>
              <a:rPr lang="en-US" altLang="ja-JP" sz="2000" dirty="0" err="1">
                <a:solidFill>
                  <a:srgbClr val="FF0000"/>
                </a:solidFill>
                <a:latin typeface="Consolas" panose="020B0609020204030204" pitchFamily="49" charset="0"/>
                <a:ea typeface="ＭＳ ゴシック" panose="020B0609070205080204" pitchFamily="49" charset="-128"/>
              </a:rPr>
              <a:t>testMultipyOfTwoNumbers</a:t>
            </a:r>
            <a:r>
              <a:rPr lang="en-US" altLang="ja-JP" sz="2000" dirty="0">
                <a:solidFill>
                  <a:schemeClr val="tx1"/>
                </a:solidFill>
                <a:latin typeface="Consolas" panose="020B0609020204030204" pitchFamily="49" charset="0"/>
                <a:ea typeface="ＭＳ ゴシック" panose="020B0609070205080204" pitchFamily="49" charset="-128"/>
              </a:rPr>
              <a:t>() {</a:t>
            </a:r>
          </a:p>
          <a:p>
            <a:r>
              <a:rPr lang="en-US" altLang="ja-JP" sz="2000" dirty="0">
                <a:solidFill>
                  <a:schemeClr val="tx1"/>
                </a:solidFill>
                <a:latin typeface="Consolas" panose="020B0609020204030204" pitchFamily="49" charset="0"/>
                <a:ea typeface="ＭＳ ゴシック" panose="020B0609070205080204" pitchFamily="49" charset="-128"/>
              </a:rPr>
              <a:t>    Calculator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a:solidFill>
                  <a:schemeClr val="tx1"/>
                </a:solidFill>
                <a:latin typeface="Consolas" panose="020B0609020204030204" pitchFamily="49" charset="0"/>
                <a:ea typeface="ＭＳ ゴシック" panose="020B0609070205080204" pitchFamily="49" charset="-128"/>
              </a:rPr>
              <a:t> = new Calculator();</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expected = 200;</a:t>
            </a: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actual =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err="1">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(10,20);</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assertEquals</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expected,actual</a:t>
            </a:r>
            <a:r>
              <a:rPr lang="en-US" altLang="ja-JP" sz="2000" dirty="0">
                <a:solidFill>
                  <a:schemeClr val="tx1"/>
                </a:solidFill>
                <a:latin typeface="Consolas" panose="020B0609020204030204" pitchFamily="49" charset="0"/>
                <a:ea typeface="ＭＳ ゴシック" panose="020B0609070205080204" pitchFamily="49" charset="-128"/>
              </a:rPr>
              <a:t>);</a:t>
            </a: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12" name="テキスト ボックス 11"/>
          <p:cNvSpPr txBox="1"/>
          <p:nvPr/>
        </p:nvSpPr>
        <p:spPr>
          <a:xfrm>
            <a:off x="1242578" y="6129073"/>
            <a:ext cx="4005159" cy="400110"/>
          </a:xfrm>
          <a:prstGeom prst="rect">
            <a:avLst/>
          </a:prstGeom>
          <a:noFill/>
        </p:spPr>
        <p:txBody>
          <a:bodyPr wrap="square" rtlCol="0">
            <a:spAutoFit/>
          </a:bodyPr>
          <a:lstStyle/>
          <a:p>
            <a:pPr algn="ctr"/>
            <a:r>
              <a:rPr lang="ja-JP" altLang="en-US" sz="2000" b="1" dirty="0">
                <a:latin typeface="メイリオ" panose="020B0604030504040204" pitchFamily="50" charset="-128"/>
                <a:ea typeface="メイリオ" panose="020B0604030504040204" pitchFamily="50" charset="-128"/>
              </a:rPr>
              <a:t>類似</a:t>
            </a:r>
            <a:r>
              <a:rPr lang="ja-JP" altLang="en-US" sz="2000" b="1" dirty="0" smtClean="0">
                <a:latin typeface="メイリオ" panose="020B0604030504040204" pitchFamily="50" charset="-128"/>
                <a:ea typeface="メイリオ" panose="020B0604030504040204" pitchFamily="50" charset="-128"/>
              </a:rPr>
              <a:t>コード片</a:t>
            </a:r>
            <a:r>
              <a:rPr lang="en-US" altLang="ja-JP" sz="2000" b="1" dirty="0" smtClean="0">
                <a:latin typeface="メイリオ" panose="020B0604030504040204" pitchFamily="50" charset="-128"/>
                <a:ea typeface="メイリオ" panose="020B0604030504040204" pitchFamily="50" charset="-128"/>
              </a:rPr>
              <a:t>(</a:t>
            </a:r>
            <a:r>
              <a:rPr lang="ja-JP" altLang="en-US" sz="2000" b="1" dirty="0" smtClean="0">
                <a:latin typeface="メイリオ" panose="020B0604030504040204" pitchFamily="50" charset="-128"/>
                <a:ea typeface="メイリオ" panose="020B0604030504040204" pitchFamily="50" charset="-128"/>
              </a:rPr>
              <a:t>テスト対象</a:t>
            </a:r>
            <a:r>
              <a:rPr lang="en-US" altLang="ja-JP" sz="2000" b="1" dirty="0" smtClean="0">
                <a:latin typeface="メイリオ" panose="020B0604030504040204" pitchFamily="50" charset="-128"/>
                <a:ea typeface="メイリオ" panose="020B0604030504040204" pitchFamily="50" charset="-128"/>
              </a:rPr>
              <a:t>)</a:t>
            </a:r>
            <a:endParaRPr kumimoji="1" lang="ja-JP" altLang="en-US" sz="2000" b="1" dirty="0">
              <a:latin typeface="メイリオ" panose="020B0604030504040204" pitchFamily="50" charset="-128"/>
              <a:ea typeface="メイリオ" panose="020B0604030504040204" pitchFamily="50" charset="-128"/>
            </a:endParaRPr>
          </a:p>
        </p:txBody>
      </p:sp>
      <p:sp>
        <p:nvSpPr>
          <p:cNvPr id="13" name="テキスト ボックス 12"/>
          <p:cNvSpPr txBox="1"/>
          <p:nvPr/>
        </p:nvSpPr>
        <p:spPr>
          <a:xfrm>
            <a:off x="8107470" y="6129073"/>
            <a:ext cx="1908387" cy="400110"/>
          </a:xfrm>
          <a:prstGeom prst="rect">
            <a:avLst/>
          </a:prstGeom>
          <a:noFill/>
        </p:spPr>
        <p:txBody>
          <a:bodyPr wrap="square" rtlCol="0">
            <a:spAutoFit/>
          </a:bodyPr>
          <a:lstStyle/>
          <a:p>
            <a:pPr algn="ctr"/>
            <a:r>
              <a:rPr lang="ja-JP" altLang="en-US" sz="2000" b="1">
                <a:latin typeface="メイリオ" panose="020B0604030504040204" pitchFamily="50" charset="-128"/>
                <a:ea typeface="メイリオ" panose="020B0604030504040204" pitchFamily="50" charset="-128"/>
              </a:rPr>
              <a:t>テストコード</a:t>
            </a:r>
            <a:endParaRPr kumimoji="1" lang="ja-JP" altLang="en-US" sz="2000" b="1" dirty="0">
              <a:latin typeface="メイリオ" panose="020B0604030504040204" pitchFamily="50" charset="-128"/>
              <a:ea typeface="メイリオ" panose="020B0604030504040204" pitchFamily="50" charset="-128"/>
            </a:endParaRPr>
          </a:p>
        </p:txBody>
      </p:sp>
      <p:sp>
        <p:nvSpPr>
          <p:cNvPr id="14" name="右矢印 13"/>
          <p:cNvSpPr/>
          <p:nvPr/>
        </p:nvSpPr>
        <p:spPr>
          <a:xfrm rot="10800000">
            <a:off x="5752293" y="4749909"/>
            <a:ext cx="636697" cy="45936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538655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Step3</a:t>
            </a:r>
            <a:r>
              <a:rPr kumimoji="1" lang="en-US" altLang="ja-JP" sz="4000" dirty="0" smtClean="0"/>
              <a:t>: </a:t>
            </a:r>
            <a:r>
              <a:rPr kumimoji="1" lang="ja-JP" altLang="en-US" sz="4000" dirty="0" smtClean="0"/>
              <a:t>テストスメルの検出</a:t>
            </a:r>
            <a:endParaRPr kumimoji="1" lang="ja-JP" altLang="en-US" sz="4000" dirty="0"/>
          </a:p>
        </p:txBody>
      </p:sp>
      <p:sp>
        <p:nvSpPr>
          <p:cNvPr id="3" name="コンテンツ プレースホルダー 2"/>
          <p:cNvSpPr>
            <a:spLocks noGrp="1"/>
          </p:cNvSpPr>
          <p:nvPr>
            <p:ph idx="1"/>
          </p:nvPr>
        </p:nvSpPr>
        <p:spPr/>
        <p:txBody>
          <a:bodyPr/>
          <a:lstStyle/>
          <a:p>
            <a:r>
              <a:rPr kumimoji="1" lang="en-US" altLang="ja-JP" dirty="0" smtClean="0"/>
              <a:t>Step2</a:t>
            </a:r>
            <a:r>
              <a:rPr kumimoji="1" lang="ja-JP" altLang="en-US" dirty="0" smtClean="0"/>
              <a:t>で検索されたテストコード内に含まれるテストスメルを検出</a:t>
            </a:r>
            <a:endParaRPr kumimoji="1" lang="en-US" altLang="ja-JP" dirty="0" smtClean="0"/>
          </a:p>
          <a:p>
            <a:r>
              <a:rPr kumimoji="1" lang="ja-JP" altLang="en-US" dirty="0" smtClean="0"/>
              <a:t>テストスメル検出ツール</a:t>
            </a:r>
            <a:r>
              <a:rPr kumimoji="1" lang="en-US" altLang="ja-JP" dirty="0" err="1" smtClean="0"/>
              <a:t>tsDetect</a:t>
            </a:r>
            <a:r>
              <a:rPr kumimoji="1" lang="en-US" altLang="ja-JP" dirty="0" smtClean="0"/>
              <a:t>[]</a:t>
            </a:r>
          </a:p>
          <a:p>
            <a:pPr lvl="1"/>
            <a:r>
              <a:rPr lang="en-US" altLang="ja-JP" dirty="0" smtClean="0"/>
              <a:t>21</a:t>
            </a:r>
            <a:r>
              <a:rPr lang="ja-JP" altLang="en-US" dirty="0" smtClean="0"/>
              <a:t>種類のテストスメルを検出可能</a:t>
            </a:r>
            <a:endParaRPr lang="en-US" altLang="ja-JP" dirty="0" smtClean="0"/>
          </a:p>
          <a:p>
            <a:pPr lvl="1"/>
            <a:r>
              <a:rPr kumimoji="1" lang="ja-JP" altLang="en-US" dirty="0" smtClean="0"/>
              <a:t>各テストスメルの検出精度</a:t>
            </a:r>
            <a:r>
              <a:rPr kumimoji="1" lang="en-US" altLang="ja-JP" dirty="0" smtClean="0"/>
              <a:t>: 85%~100%</a:t>
            </a:r>
            <a:r>
              <a:rPr kumimoji="1" lang="ja-JP" altLang="en-US" dirty="0" err="1" smtClean="0"/>
              <a:t>、</a:t>
            </a:r>
            <a:r>
              <a:rPr kumimoji="1" lang="ja-JP" altLang="en-US" dirty="0" smtClean="0"/>
              <a:t>再現率</a:t>
            </a:r>
            <a:r>
              <a:rPr kumimoji="1" lang="en-US" altLang="ja-JP" dirty="0" smtClean="0"/>
              <a:t>: 90%~100%</a:t>
            </a:r>
          </a:p>
          <a:p>
            <a:pPr lvl="1"/>
            <a:endParaRPr kumimoji="1" lang="en-US" altLang="ja-JP" dirty="0" smtClean="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38</a:t>
            </a:fld>
            <a:endParaRPr lang="ja-JP" altLang="en-US" dirty="0"/>
          </a:p>
        </p:txBody>
      </p:sp>
    </p:spTree>
    <p:extLst>
      <p:ext uri="{BB962C8B-B14F-4D97-AF65-F5344CB8AC3E}">
        <p14:creationId xmlns:p14="http://schemas.microsoft.com/office/powerpoint/2010/main" val="14146044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877550" cy="1325563"/>
          </a:xfrm>
        </p:spPr>
        <p:txBody>
          <a:bodyPr>
            <a:normAutofit/>
          </a:bodyPr>
          <a:lstStyle/>
          <a:p>
            <a:r>
              <a:rPr lang="en-US" altLang="ja-JP" sz="4000" b="1" dirty="0" smtClean="0"/>
              <a:t>Step4</a:t>
            </a:r>
            <a:r>
              <a:rPr lang="en-US" altLang="ja-JP" sz="4000" dirty="0" smtClean="0"/>
              <a:t>: </a:t>
            </a:r>
            <a:r>
              <a:rPr lang="ja-JP" altLang="en-US" sz="4000" dirty="0" smtClean="0"/>
              <a:t>推薦されるテストスイートの順位付け</a:t>
            </a:r>
            <a:endParaRPr kumimoji="1" lang="ja-JP" altLang="en-US" sz="4000" dirty="0"/>
          </a:p>
        </p:txBody>
      </p:sp>
      <p:sp>
        <p:nvSpPr>
          <p:cNvPr id="3" name="コンテンツ プレースホルダー 2"/>
          <p:cNvSpPr>
            <a:spLocks noGrp="1"/>
          </p:cNvSpPr>
          <p:nvPr>
            <p:ph idx="1"/>
          </p:nvPr>
        </p:nvSpPr>
        <p:spPr/>
        <p:txBody>
          <a:bodyPr/>
          <a:lstStyle/>
          <a:p>
            <a:r>
              <a:rPr lang="ja-JP" altLang="en-US" dirty="0" smtClean="0"/>
              <a:t>テストスイートは以下の</a:t>
            </a:r>
            <a:r>
              <a:rPr lang="en-US" altLang="ja-JP" dirty="0" smtClean="0"/>
              <a:t>2</a:t>
            </a:r>
            <a:r>
              <a:rPr lang="ja-JP" altLang="en-US" dirty="0" err="1" smtClean="0"/>
              <a:t>つの</a:t>
            </a:r>
            <a:r>
              <a:rPr lang="ja-JP" altLang="en-US" dirty="0" smtClean="0"/>
              <a:t>要素を基に順位付けられる</a:t>
            </a:r>
            <a:endParaRPr lang="en-US" altLang="ja-JP" dirty="0" smtClean="0"/>
          </a:p>
          <a:p>
            <a:pPr lvl="1"/>
            <a:r>
              <a:rPr kumimoji="1" lang="ja-JP" altLang="en-US" dirty="0" smtClean="0"/>
              <a:t>入力コード片と類似コード片間の類似度</a:t>
            </a:r>
            <a:r>
              <a:rPr kumimoji="1" lang="en-US" altLang="ja-JP" dirty="0" smtClean="0"/>
              <a:t>(Stpe1)</a:t>
            </a:r>
          </a:p>
          <a:p>
            <a:pPr lvl="1"/>
            <a:r>
              <a:rPr lang="ja-JP" altLang="en-US" dirty="0" smtClean="0"/>
              <a:t>テストスイート内に含まれるテストスメルの数</a:t>
            </a:r>
            <a:r>
              <a:rPr lang="en-US" altLang="ja-JP" dirty="0" smtClean="0"/>
              <a:t>(Stpe3)</a:t>
            </a:r>
          </a:p>
          <a:p>
            <a:pPr lvl="1"/>
            <a:endParaRPr kumimoji="1" lang="en-US" altLang="ja-JP" dirty="0"/>
          </a:p>
          <a:p>
            <a:r>
              <a:rPr lang="ja-JP" altLang="en-US" dirty="0" smtClean="0"/>
              <a:t>類似度を優先として並び替え、類似度が同じ場合テストスメルの数で順位づける</a:t>
            </a:r>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39</a:t>
            </a:fld>
            <a:endParaRPr lang="ja-JP" altLang="en-US" dirty="0"/>
          </a:p>
        </p:txBody>
      </p:sp>
    </p:spTree>
    <p:extLst>
      <p:ext uri="{BB962C8B-B14F-4D97-AF65-F5344CB8AC3E}">
        <p14:creationId xmlns:p14="http://schemas.microsoft.com/office/powerpoint/2010/main" val="910360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テストコード自動生成ツール</a:t>
            </a:r>
            <a:endParaRPr kumimoji="1" lang="ja-JP" altLang="en-US" dirty="0"/>
          </a:p>
        </p:txBody>
      </p:sp>
      <p:sp>
        <p:nvSpPr>
          <p:cNvPr id="3" name="コンテンツ プレースホルダー 2"/>
          <p:cNvSpPr>
            <a:spLocks noGrp="1"/>
          </p:cNvSpPr>
          <p:nvPr>
            <p:ph idx="1"/>
          </p:nvPr>
        </p:nvSpPr>
        <p:spPr>
          <a:xfrm>
            <a:off x="838199" y="1587161"/>
            <a:ext cx="10515600" cy="902666"/>
          </a:xfrm>
        </p:spPr>
        <p:txBody>
          <a:bodyPr/>
          <a:lstStyle/>
          <a:p>
            <a:r>
              <a:rPr lang="ja-JP" altLang="en-US" dirty="0" smtClean="0"/>
              <a:t>テスト</a:t>
            </a:r>
            <a:r>
              <a:rPr lang="ja-JP" altLang="en-US" dirty="0"/>
              <a:t>工程</a:t>
            </a:r>
            <a:r>
              <a:rPr lang="ja-JP" altLang="en-US" dirty="0" smtClean="0"/>
              <a:t>を支援するために、これまでに様々な自動生成ツールが提案されてき</a:t>
            </a:r>
            <a:r>
              <a:rPr lang="ja-JP" altLang="en-US" dirty="0"/>
              <a:t>た</a:t>
            </a:r>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4</a:t>
            </a:fld>
            <a:endParaRPr lang="ja-JP" altLang="en-US" dirty="0"/>
          </a:p>
        </p:txBody>
      </p:sp>
      <p:pic>
        <p:nvPicPr>
          <p:cNvPr id="5" name="Picture 2" descr="site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3321" y="2748979"/>
            <a:ext cx="2692699" cy="43547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Javaå¯¾å¿éçè§£æã»åä½ãã¹ããã¼ã« Jtes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19255" y="3465187"/>
            <a:ext cx="1902255" cy="1141353"/>
          </a:xfrm>
          <a:prstGeom prst="rect">
            <a:avLst/>
          </a:prstGeom>
          <a:noFill/>
          <a:extLst>
            <a:ext uri="{909E8E84-426E-40DD-AFC4-6F175D3DCCD1}">
              <a14:hiddenFill xmlns:a14="http://schemas.microsoft.com/office/drawing/2010/main">
                <a:solidFill>
                  <a:srgbClr val="FFFFFF"/>
                </a:solidFill>
              </a14:hiddenFill>
            </a:ext>
          </a:extLst>
        </p:spPr>
      </p:pic>
      <p:pic>
        <p:nvPicPr>
          <p:cNvPr id="7" name="図 6"/>
          <p:cNvPicPr>
            <a:picLocks noChangeAspect="1"/>
          </p:cNvPicPr>
          <p:nvPr/>
        </p:nvPicPr>
        <p:blipFill rotWithShape="1">
          <a:blip r:embed="rId4"/>
          <a:srcRect l="2412" t="14151" r="48903" b="69708"/>
          <a:stretch/>
        </p:blipFill>
        <p:spPr>
          <a:xfrm>
            <a:off x="1238895" y="3613445"/>
            <a:ext cx="3451873" cy="643728"/>
          </a:xfrm>
          <a:prstGeom prst="rect">
            <a:avLst/>
          </a:prstGeom>
        </p:spPr>
      </p:pic>
      <p:sp>
        <p:nvSpPr>
          <p:cNvPr id="8" name="テキスト ボックス 7"/>
          <p:cNvSpPr txBox="1"/>
          <p:nvPr/>
        </p:nvSpPr>
        <p:spPr>
          <a:xfrm>
            <a:off x="9428327" y="2572828"/>
            <a:ext cx="2286000" cy="707886"/>
          </a:xfrm>
          <a:prstGeom prst="rect">
            <a:avLst/>
          </a:prstGeom>
          <a:noFill/>
        </p:spPr>
        <p:txBody>
          <a:bodyPr wrap="square" rtlCol="0">
            <a:spAutoFit/>
          </a:bodyPr>
          <a:lstStyle/>
          <a:p>
            <a:r>
              <a:rPr lang="en-US" altLang="ja-JP" sz="4000" b="1" dirty="0" err="1" smtClean="0"/>
              <a:t>eToc</a:t>
            </a:r>
            <a:endParaRPr kumimoji="1" lang="ja-JP" altLang="en-US" sz="4000" b="1" dirty="0"/>
          </a:p>
        </p:txBody>
      </p:sp>
      <p:sp>
        <p:nvSpPr>
          <p:cNvPr id="9" name="テキスト ボックス 8"/>
          <p:cNvSpPr txBox="1"/>
          <p:nvPr/>
        </p:nvSpPr>
        <p:spPr>
          <a:xfrm>
            <a:off x="4952999" y="2652720"/>
            <a:ext cx="2286000" cy="707886"/>
          </a:xfrm>
          <a:prstGeom prst="rect">
            <a:avLst/>
          </a:prstGeom>
          <a:noFill/>
        </p:spPr>
        <p:txBody>
          <a:bodyPr wrap="square" rtlCol="0">
            <a:spAutoFit/>
          </a:bodyPr>
          <a:lstStyle/>
          <a:p>
            <a:r>
              <a:rPr kumimoji="1" lang="en-US" altLang="ja-JP" sz="4000" b="1" dirty="0" err="1" smtClean="0"/>
              <a:t>TestFul</a:t>
            </a:r>
            <a:endParaRPr kumimoji="1" lang="ja-JP" altLang="en-US" sz="4000" b="1" dirty="0"/>
          </a:p>
        </p:txBody>
      </p:sp>
      <p:sp>
        <p:nvSpPr>
          <p:cNvPr id="10" name="テキスト ボックス 9"/>
          <p:cNvSpPr txBox="1"/>
          <p:nvPr/>
        </p:nvSpPr>
        <p:spPr>
          <a:xfrm>
            <a:off x="7354701" y="3549287"/>
            <a:ext cx="2286000" cy="707886"/>
          </a:xfrm>
          <a:prstGeom prst="rect">
            <a:avLst/>
          </a:prstGeom>
          <a:noFill/>
        </p:spPr>
        <p:txBody>
          <a:bodyPr wrap="square" rtlCol="0">
            <a:spAutoFit/>
          </a:bodyPr>
          <a:lstStyle/>
          <a:p>
            <a:r>
              <a:rPr lang="en-US" altLang="ja-JP" sz="4000" b="1" dirty="0" err="1" smtClean="0"/>
              <a:t>Pex</a:t>
            </a:r>
            <a:endParaRPr kumimoji="1" lang="ja-JP" altLang="en-US" sz="4000" b="1" dirty="0"/>
          </a:p>
        </p:txBody>
      </p:sp>
      <p:sp>
        <p:nvSpPr>
          <p:cNvPr id="11" name="テキスト ボックス 10"/>
          <p:cNvSpPr txBox="1"/>
          <p:nvPr/>
        </p:nvSpPr>
        <p:spPr>
          <a:xfrm>
            <a:off x="7238999" y="2612774"/>
            <a:ext cx="2286000" cy="707886"/>
          </a:xfrm>
          <a:prstGeom prst="rect">
            <a:avLst/>
          </a:prstGeom>
          <a:noFill/>
        </p:spPr>
        <p:txBody>
          <a:bodyPr wrap="square" rtlCol="0">
            <a:spAutoFit/>
          </a:bodyPr>
          <a:lstStyle/>
          <a:p>
            <a:r>
              <a:rPr kumimoji="1" lang="en-US" altLang="ja-JP" sz="4000" b="1" dirty="0" smtClean="0"/>
              <a:t>Seeker</a:t>
            </a:r>
            <a:endParaRPr kumimoji="1" lang="ja-JP" altLang="en-US" sz="4000" b="1" dirty="0"/>
          </a:p>
        </p:txBody>
      </p:sp>
      <p:sp>
        <p:nvSpPr>
          <p:cNvPr id="12" name="角丸四角形 11"/>
          <p:cNvSpPr/>
          <p:nvPr/>
        </p:nvSpPr>
        <p:spPr>
          <a:xfrm>
            <a:off x="838199" y="5243357"/>
            <a:ext cx="10519742" cy="1152939"/>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a:latin typeface="メイリオ" panose="020B0604030504040204" pitchFamily="50" charset="-128"/>
                <a:ea typeface="メイリオ" panose="020B0604030504040204" pitchFamily="50" charset="-128"/>
              </a:rPr>
              <a:t>自動生成ツールを利用すること</a:t>
            </a:r>
            <a:r>
              <a:rPr lang="ja-JP" altLang="en-US" sz="3200" dirty="0" smtClean="0">
                <a:latin typeface="メイリオ" panose="020B0604030504040204" pitchFamily="50" charset="-128"/>
                <a:ea typeface="メイリオ" panose="020B0604030504040204" pitchFamily="50" charset="-128"/>
              </a:rPr>
              <a:t>で</a:t>
            </a:r>
            <a:r>
              <a:rPr lang="ja-JP" altLang="en-US" sz="3200" dirty="0">
                <a:latin typeface="メイリオ" panose="020B0604030504040204" pitchFamily="50" charset="-128"/>
                <a:ea typeface="メイリオ" panose="020B0604030504040204" pitchFamily="50" charset="-128"/>
              </a:rPr>
              <a:t>、</a:t>
            </a:r>
            <a:r>
              <a:rPr lang="ja-JP" altLang="en-US" sz="3200" dirty="0" smtClean="0">
                <a:latin typeface="メイリオ" panose="020B0604030504040204" pitchFamily="50" charset="-128"/>
                <a:ea typeface="メイリオ" panose="020B0604030504040204" pitchFamily="50" charset="-128"/>
              </a:rPr>
              <a:t>開発者</a:t>
            </a:r>
            <a:r>
              <a:rPr lang="ja-JP" altLang="en-US" sz="3200" dirty="0">
                <a:latin typeface="メイリオ" panose="020B0604030504040204" pitchFamily="50" charset="-128"/>
                <a:ea typeface="メイリオ" panose="020B0604030504040204" pitchFamily="50" charset="-128"/>
              </a:rPr>
              <a:t>の実装コストを削減し短期間でテストコードを作成できる</a:t>
            </a:r>
          </a:p>
        </p:txBody>
      </p:sp>
    </p:spTree>
    <p:extLst>
      <p:ext uri="{BB962C8B-B14F-4D97-AF65-F5344CB8AC3E}">
        <p14:creationId xmlns:p14="http://schemas.microsoft.com/office/powerpoint/2010/main" val="39586860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評価実験</a:t>
            </a:r>
            <a:endParaRPr kumimoji="1" lang="ja-JP" altLang="en-US" dirty="0"/>
          </a:p>
        </p:txBody>
      </p:sp>
      <p:sp>
        <p:nvSpPr>
          <p:cNvPr id="3" name="コンテンツ プレースホルダー 2"/>
          <p:cNvSpPr>
            <a:spLocks noGrp="1"/>
          </p:cNvSpPr>
          <p:nvPr>
            <p:ph idx="1"/>
          </p:nvPr>
        </p:nvSpPr>
        <p:spPr>
          <a:xfrm>
            <a:off x="393700" y="1863726"/>
            <a:ext cx="11404600" cy="3857624"/>
          </a:xfrm>
        </p:spPr>
        <p:txBody>
          <a:bodyPr>
            <a:normAutofit fontScale="92500" lnSpcReduction="20000"/>
          </a:bodyPr>
          <a:lstStyle/>
          <a:p>
            <a:r>
              <a:rPr lang="ja-JP" altLang="en-US" sz="3000" b="1" dirty="0" smtClean="0"/>
              <a:t>評価</a:t>
            </a:r>
            <a:r>
              <a:rPr lang="ja-JP" altLang="en-US" sz="3000" b="1" dirty="0"/>
              <a:t>実験</a:t>
            </a:r>
            <a:r>
              <a:rPr lang="en-US" altLang="ja-JP" sz="3000" b="1" dirty="0"/>
              <a:t>1</a:t>
            </a:r>
            <a:r>
              <a:rPr lang="en-US" altLang="ja-JP" sz="3000" dirty="0" smtClean="0"/>
              <a:t>: </a:t>
            </a:r>
            <a:r>
              <a:rPr lang="ja-JP" altLang="en-US" sz="3000" dirty="0" smtClean="0"/>
              <a:t>テストコード</a:t>
            </a:r>
            <a:r>
              <a:rPr lang="ja-JP" altLang="en-US" sz="3000" dirty="0"/>
              <a:t>作成支援に関する</a:t>
            </a:r>
            <a:r>
              <a:rPr lang="ja-JP" altLang="en-US" sz="3000" dirty="0" smtClean="0"/>
              <a:t>実験</a:t>
            </a:r>
            <a:endParaRPr lang="en-US" altLang="ja-JP" sz="3000" dirty="0" smtClean="0"/>
          </a:p>
          <a:p>
            <a:pPr marL="457200" lvl="1" indent="0">
              <a:buNone/>
            </a:pPr>
            <a:r>
              <a:rPr lang="en-US" altLang="ja-JP" sz="2800" dirty="0" smtClean="0"/>
              <a:t>RQ1: </a:t>
            </a:r>
            <a:r>
              <a:rPr lang="en-US" altLang="ja-JP" sz="2800" dirty="0" err="1" smtClean="0"/>
              <a:t>SuiteRec</a:t>
            </a:r>
            <a:r>
              <a:rPr lang="ja-JP" altLang="en-US" sz="2800" dirty="0" smtClean="0"/>
              <a:t>は高いカバレッジを持つテストコードの作成を支援できるか？</a:t>
            </a:r>
            <a:endParaRPr lang="en-US" altLang="ja-JP" sz="2800" dirty="0" smtClean="0"/>
          </a:p>
          <a:p>
            <a:pPr marL="457200" lvl="1" indent="0">
              <a:buNone/>
            </a:pPr>
            <a:r>
              <a:rPr lang="en-US" altLang="ja-JP" sz="2800" dirty="0"/>
              <a:t>RQ2</a:t>
            </a:r>
            <a:r>
              <a:rPr lang="en-US" altLang="ja-JP" sz="2800" dirty="0" smtClean="0"/>
              <a:t>: </a:t>
            </a:r>
            <a:r>
              <a:rPr lang="en-US" altLang="ja-JP" sz="2800" dirty="0" err="1" smtClean="0"/>
              <a:t>SuiteRec</a:t>
            </a:r>
            <a:r>
              <a:rPr lang="ja-JP" altLang="en-US" sz="2800" dirty="0" smtClean="0"/>
              <a:t>はテストコードの作成時間を削減できるか？</a:t>
            </a:r>
            <a:endParaRPr lang="en-US" altLang="ja-JP" sz="2800" dirty="0"/>
          </a:p>
          <a:p>
            <a:pPr marL="457200" lvl="1" indent="0">
              <a:buNone/>
            </a:pPr>
            <a:r>
              <a:rPr lang="en-US" altLang="ja-JP" sz="2800" dirty="0" smtClean="0"/>
              <a:t>RQ3: </a:t>
            </a:r>
            <a:r>
              <a:rPr lang="en-US" altLang="ja-JP" sz="2800" dirty="0" err="1" smtClean="0"/>
              <a:t>SuiteRec</a:t>
            </a:r>
            <a:r>
              <a:rPr lang="ja-JP" altLang="en-US" sz="2800" dirty="0" smtClean="0"/>
              <a:t>はテストスメルの数が少ないテストコードの作成を支援できるか？</a:t>
            </a:r>
            <a:endParaRPr lang="en-US" altLang="ja-JP" sz="2800" dirty="0" smtClean="0"/>
          </a:p>
          <a:p>
            <a:pPr marL="457200" lvl="1" indent="0">
              <a:buNone/>
            </a:pPr>
            <a:r>
              <a:rPr lang="en-US" altLang="ja-JP" sz="2800" dirty="0"/>
              <a:t>RQ4</a:t>
            </a:r>
            <a:r>
              <a:rPr lang="en-US" altLang="ja-JP" sz="2800" dirty="0" smtClean="0"/>
              <a:t>: </a:t>
            </a:r>
            <a:r>
              <a:rPr lang="en-US" altLang="ja-JP" sz="2800" dirty="0" err="1" smtClean="0"/>
              <a:t>SuiteRec</a:t>
            </a:r>
            <a:r>
              <a:rPr lang="ja-JP" altLang="en-US" sz="2800" dirty="0" smtClean="0"/>
              <a:t>の利用は，開発者のテストコード作成タスクの認識にどう影響するか？</a:t>
            </a:r>
            <a:endParaRPr lang="en-US" altLang="ja-JP" sz="2800" dirty="0" smtClean="0"/>
          </a:p>
          <a:p>
            <a:r>
              <a:rPr lang="ja-JP" altLang="en-US" sz="3000" b="1" dirty="0"/>
              <a:t>評価実験</a:t>
            </a:r>
            <a:r>
              <a:rPr lang="en-US" altLang="ja-JP" sz="3000" b="1" dirty="0"/>
              <a:t>2</a:t>
            </a:r>
            <a:r>
              <a:rPr lang="en-US" altLang="ja-JP" sz="3000" dirty="0" smtClean="0"/>
              <a:t>: </a:t>
            </a:r>
            <a:r>
              <a:rPr lang="ja-JP" altLang="en-US" sz="3000" dirty="0" smtClean="0"/>
              <a:t>推薦</a:t>
            </a:r>
            <a:r>
              <a:rPr lang="ja-JP" altLang="en-US" sz="3000" dirty="0"/>
              <a:t>されるテストスイートの順位付けに関する</a:t>
            </a:r>
            <a:r>
              <a:rPr lang="ja-JP" altLang="en-US" sz="3000" dirty="0" smtClean="0"/>
              <a:t>実験</a:t>
            </a:r>
            <a:endParaRPr lang="en-US" altLang="ja-JP" sz="3000" dirty="0" smtClean="0"/>
          </a:p>
          <a:p>
            <a:pPr marL="457200" lvl="1" indent="0">
              <a:buNone/>
            </a:pPr>
            <a:r>
              <a:rPr lang="en-US" altLang="ja-JP" sz="2800" dirty="0" smtClean="0"/>
              <a:t>RQ5: </a:t>
            </a:r>
            <a:r>
              <a:rPr lang="en-US" altLang="ja-JP" sz="2800" dirty="0" err="1" smtClean="0"/>
              <a:t>SuiteRec</a:t>
            </a:r>
            <a:r>
              <a:rPr lang="ja-JP" altLang="en-US" sz="2800" dirty="0" smtClean="0"/>
              <a:t>は，テストスメルの数が少ないテストコードの作成を支援できるか？</a:t>
            </a:r>
            <a:endParaRPr kumimoji="1" lang="ja-JP" altLang="en-US" sz="2800"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40</a:t>
            </a:fld>
            <a:endParaRPr lang="ja-JP" altLang="en-US" dirty="0"/>
          </a:p>
        </p:txBody>
      </p:sp>
    </p:spTree>
    <p:extLst>
      <p:ext uri="{BB962C8B-B14F-4D97-AF65-F5344CB8AC3E}">
        <p14:creationId xmlns:p14="http://schemas.microsoft.com/office/powerpoint/2010/main" val="224141926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01122"/>
            <a:ext cx="10515600" cy="1325563"/>
          </a:xfrm>
        </p:spPr>
        <p:txBody>
          <a:bodyPr/>
          <a:lstStyle/>
          <a:p>
            <a:r>
              <a:rPr lang="ja-JP" altLang="en-US" dirty="0" smtClean="0"/>
              <a:t>テスト</a:t>
            </a:r>
            <a:r>
              <a:rPr lang="ja-JP" altLang="en-US" dirty="0"/>
              <a:t>スメル</a:t>
            </a:r>
            <a:endParaRPr kumimoji="1" lang="ja-JP" altLang="en-US" dirty="0"/>
          </a:p>
        </p:txBody>
      </p:sp>
      <p:sp>
        <p:nvSpPr>
          <p:cNvPr id="3" name="コンテンツ プレースホルダー 2"/>
          <p:cNvSpPr>
            <a:spLocks noGrp="1"/>
          </p:cNvSpPr>
          <p:nvPr>
            <p:ph idx="1"/>
          </p:nvPr>
        </p:nvSpPr>
        <p:spPr>
          <a:xfrm>
            <a:off x="838200" y="1408181"/>
            <a:ext cx="10515600" cy="1650472"/>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は、プロダクションコード</a:t>
            </a:r>
            <a:r>
              <a:rPr lang="ja-JP" altLang="en-US" dirty="0"/>
              <a:t>だけで</a:t>
            </a:r>
            <a:r>
              <a:rPr lang="ja-JP" altLang="en-US" dirty="0" smtClean="0"/>
              <a:t>なくテストコード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21</a:t>
            </a:r>
            <a:r>
              <a:rPr lang="ja-JP" altLang="en-US" dirty="0" smtClean="0"/>
              <a:t>種類</a:t>
            </a:r>
            <a:r>
              <a:rPr lang="en-US" altLang="ja-JP" dirty="0" smtClean="0"/>
              <a:t>)</a:t>
            </a:r>
          </a:p>
          <a:p>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41</a:t>
            </a:fld>
            <a:endParaRPr lang="ja-JP" altLang="en-US" dirty="0"/>
          </a:p>
        </p:txBody>
      </p:sp>
      <p:sp>
        <p:nvSpPr>
          <p:cNvPr id="6" name="Rectangle 4"/>
          <p:cNvSpPr>
            <a:spLocks noChangeArrowheads="1"/>
          </p:cNvSpPr>
          <p:nvPr/>
        </p:nvSpPr>
        <p:spPr bwMode="auto">
          <a:xfrm>
            <a:off x="2369810" y="6125517"/>
            <a:ext cx="7452379"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[3] K</a:t>
            </a:r>
            <a:r>
              <a:rPr lang="en-US" altLang="ja-JP" sz="1200" dirty="0">
                <a:solidFill>
                  <a:schemeClr val="tx2"/>
                </a:solidFill>
              </a:rPr>
              <a:t>. L. Beck. Test Driven Development: By Example. Addison-Wesley, 2002</a:t>
            </a:r>
            <a:r>
              <a:rPr lang="en-US" altLang="ja-JP" sz="1200" dirty="0" smtClean="0">
                <a:solidFill>
                  <a:schemeClr val="tx2"/>
                </a:solidFill>
              </a:rPr>
              <a:t>.</a:t>
            </a:r>
          </a:p>
          <a:p>
            <a:pPr>
              <a:defRPr/>
            </a:pPr>
            <a:r>
              <a:rPr lang="en-US" altLang="ja-JP" sz="1200" dirty="0" smtClean="0">
                <a:solidFill>
                  <a:schemeClr val="tx2"/>
                </a:solidFill>
              </a:rPr>
              <a:t>[4] A</a:t>
            </a:r>
            <a:r>
              <a:rPr lang="en-US" altLang="ja-JP" sz="1200" dirty="0">
                <a:solidFill>
                  <a:schemeClr val="tx2"/>
                </a:solidFill>
              </a:rPr>
              <a:t>. </a:t>
            </a:r>
            <a:r>
              <a:rPr lang="en-US" altLang="ja-JP" sz="1200" dirty="0" err="1">
                <a:solidFill>
                  <a:schemeClr val="tx2"/>
                </a:solidFill>
              </a:rPr>
              <a:t>Deursen</a:t>
            </a:r>
            <a:r>
              <a:rPr lang="en-US" altLang="ja-JP" sz="1200" dirty="0">
                <a:solidFill>
                  <a:schemeClr val="tx2"/>
                </a:solidFill>
              </a:rPr>
              <a:t>, L. M. F. </a:t>
            </a:r>
            <a:r>
              <a:rPr lang="en-US" altLang="ja-JP" sz="1200" dirty="0" err="1">
                <a:solidFill>
                  <a:schemeClr val="tx2"/>
                </a:solidFill>
              </a:rPr>
              <a:t>Moonen</a:t>
            </a:r>
            <a:r>
              <a:rPr lang="en-US" altLang="ja-JP" sz="1200" dirty="0">
                <a:solidFill>
                  <a:schemeClr val="tx2"/>
                </a:solidFill>
              </a:rPr>
              <a:t>, A. Bergh, and G. </a:t>
            </a:r>
            <a:r>
              <a:rPr lang="en-US" altLang="ja-JP" sz="1200" dirty="0" err="1">
                <a:solidFill>
                  <a:schemeClr val="tx2"/>
                </a:solidFill>
              </a:rPr>
              <a:t>Kok</a:t>
            </a:r>
            <a:r>
              <a:rPr lang="en-US" altLang="ja-JP" sz="1200" dirty="0">
                <a:solidFill>
                  <a:schemeClr val="tx2"/>
                </a:solidFill>
              </a:rPr>
              <a:t>. Refactoring test code. Technical report, 2001.</a:t>
            </a:r>
          </a:p>
        </p:txBody>
      </p:sp>
      <p:pic>
        <p:nvPicPr>
          <p:cNvPr id="7" name="図 6"/>
          <p:cNvPicPr>
            <a:picLocks noChangeAspect="1"/>
          </p:cNvPicPr>
          <p:nvPr/>
        </p:nvPicPr>
        <p:blipFill rotWithShape="1">
          <a:blip r:embed="rId2"/>
          <a:srcRect l="52900" t="10202" r="37830" b="82938"/>
          <a:stretch/>
        </p:blipFill>
        <p:spPr>
          <a:xfrm>
            <a:off x="3119478" y="3513840"/>
            <a:ext cx="5953041" cy="2387323"/>
          </a:xfrm>
          <a:prstGeom prst="rect">
            <a:avLst/>
          </a:prstGeom>
        </p:spPr>
      </p:pic>
      <p:sp>
        <p:nvSpPr>
          <p:cNvPr id="8" name="角丸四角形吹き出し 7"/>
          <p:cNvSpPr/>
          <p:nvPr/>
        </p:nvSpPr>
        <p:spPr>
          <a:xfrm>
            <a:off x="1058517" y="3058653"/>
            <a:ext cx="1734379" cy="567254"/>
          </a:xfrm>
          <a:prstGeom prst="wedgeRoundRectCallout">
            <a:avLst>
              <a:gd name="adj1" fmla="val 196257"/>
              <a:gd name="adj2" fmla="val 4152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ja-JP" altLang="en-US" dirty="0" smtClean="0"/>
              <a:t>メソッド名が初期状態</a:t>
            </a:r>
            <a:endParaRPr kumimoji="1" lang="en-US" altLang="ja-JP" dirty="0" smtClean="0"/>
          </a:p>
        </p:txBody>
      </p:sp>
    </p:spTree>
    <p:extLst>
      <p:ext uri="{BB962C8B-B14F-4D97-AF65-F5344CB8AC3E}">
        <p14:creationId xmlns:p14="http://schemas.microsoft.com/office/powerpoint/2010/main" val="21548318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3" name="コンテンツ プレースホルダー 2"/>
          <p:cNvSpPr>
            <a:spLocks noGrp="1"/>
          </p:cNvSpPr>
          <p:nvPr>
            <p:ph idx="1"/>
          </p:nvPr>
        </p:nvSpPr>
        <p:spPr>
          <a:xfrm>
            <a:off x="838200" y="1457876"/>
            <a:ext cx="10515600" cy="639280"/>
          </a:xfrm>
        </p:spPr>
        <p:txBody>
          <a:bodyPr/>
          <a:lstStyle/>
          <a:p>
            <a:r>
              <a:rPr lang="ja-JP" altLang="en-US" dirty="0"/>
              <a:t>テストコードの良くない実装を表す</a:t>
            </a:r>
            <a:r>
              <a:rPr lang="ja-JP" altLang="en-US" dirty="0" smtClean="0"/>
              <a:t>指標</a:t>
            </a:r>
            <a:r>
              <a:rPr lang="en-US" altLang="ja-JP" dirty="0" smtClean="0"/>
              <a:t>[3,4]</a:t>
            </a:r>
            <a:endParaRPr lang="en-US" altLang="ja-JP"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42</a:t>
            </a:fld>
            <a:endParaRPr lang="ja-JP" altLang="en-US" dirty="0"/>
          </a:p>
        </p:txBody>
      </p:sp>
      <p:sp>
        <p:nvSpPr>
          <p:cNvPr id="6" name="Rectangle 4"/>
          <p:cNvSpPr>
            <a:spLocks noChangeArrowheads="1"/>
          </p:cNvSpPr>
          <p:nvPr/>
        </p:nvSpPr>
        <p:spPr bwMode="auto">
          <a:xfrm>
            <a:off x="1278498" y="6157678"/>
            <a:ext cx="9635002"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[3] K</a:t>
            </a:r>
            <a:r>
              <a:rPr lang="en-US" altLang="ja-JP" sz="1200" dirty="0">
                <a:solidFill>
                  <a:schemeClr val="tx2"/>
                </a:solidFill>
              </a:rPr>
              <a:t>. L. Beck. Test Driven Development: By Example. Addison-Wesley, 2002</a:t>
            </a:r>
            <a:r>
              <a:rPr lang="en-US" altLang="ja-JP" sz="1200" dirty="0" smtClean="0">
                <a:solidFill>
                  <a:schemeClr val="tx2"/>
                </a:solidFill>
              </a:rPr>
              <a:t>.</a:t>
            </a:r>
          </a:p>
          <a:p>
            <a:pPr>
              <a:defRPr/>
            </a:pPr>
            <a:r>
              <a:rPr lang="en-US" altLang="ja-JP" sz="1200" dirty="0" smtClean="0">
                <a:solidFill>
                  <a:schemeClr val="tx2"/>
                </a:solidFill>
              </a:rPr>
              <a:t>[4] A</a:t>
            </a:r>
            <a:r>
              <a:rPr lang="en-US" altLang="ja-JP" sz="1200" dirty="0">
                <a:solidFill>
                  <a:schemeClr val="tx2"/>
                </a:solidFill>
              </a:rPr>
              <a:t>. </a:t>
            </a:r>
            <a:r>
              <a:rPr lang="en-US" altLang="ja-JP" sz="1200" dirty="0" err="1">
                <a:solidFill>
                  <a:schemeClr val="tx2"/>
                </a:solidFill>
              </a:rPr>
              <a:t>Deursen</a:t>
            </a:r>
            <a:r>
              <a:rPr lang="en-US" altLang="ja-JP" sz="1200" dirty="0">
                <a:solidFill>
                  <a:schemeClr val="tx2"/>
                </a:solidFill>
              </a:rPr>
              <a:t>, L. M. F. </a:t>
            </a:r>
            <a:r>
              <a:rPr lang="en-US" altLang="ja-JP" sz="1200" dirty="0" err="1">
                <a:solidFill>
                  <a:schemeClr val="tx2"/>
                </a:solidFill>
              </a:rPr>
              <a:t>Moonen</a:t>
            </a:r>
            <a:r>
              <a:rPr lang="en-US" altLang="ja-JP" sz="1200" dirty="0">
                <a:solidFill>
                  <a:schemeClr val="tx2"/>
                </a:solidFill>
              </a:rPr>
              <a:t>, A. Bergh, and G. </a:t>
            </a:r>
            <a:r>
              <a:rPr lang="en-US" altLang="ja-JP" sz="1200" dirty="0" err="1">
                <a:solidFill>
                  <a:schemeClr val="tx2"/>
                </a:solidFill>
              </a:rPr>
              <a:t>Kok</a:t>
            </a:r>
            <a:r>
              <a:rPr lang="en-US" altLang="ja-JP" sz="1200" dirty="0">
                <a:solidFill>
                  <a:schemeClr val="tx2"/>
                </a:solidFill>
              </a:rPr>
              <a:t>. Refactoring test code. Technical report, 2001.</a:t>
            </a:r>
          </a:p>
        </p:txBody>
      </p:sp>
      <p:pic>
        <p:nvPicPr>
          <p:cNvPr id="7" name="図 6"/>
          <p:cNvPicPr>
            <a:picLocks noChangeAspect="1"/>
          </p:cNvPicPr>
          <p:nvPr/>
        </p:nvPicPr>
        <p:blipFill rotWithShape="1">
          <a:blip r:embed="rId2"/>
          <a:srcRect l="52900" t="10202" r="37830" b="82938"/>
          <a:stretch/>
        </p:blipFill>
        <p:spPr>
          <a:xfrm>
            <a:off x="2748405" y="2783439"/>
            <a:ext cx="6695188" cy="2684943"/>
          </a:xfrm>
          <a:prstGeom prst="rect">
            <a:avLst/>
          </a:prstGeom>
        </p:spPr>
      </p:pic>
      <p:sp>
        <p:nvSpPr>
          <p:cNvPr id="8" name="角丸四角形吹き出し 7"/>
          <p:cNvSpPr/>
          <p:nvPr/>
        </p:nvSpPr>
        <p:spPr>
          <a:xfrm>
            <a:off x="708992" y="2077853"/>
            <a:ext cx="2590800" cy="663377"/>
          </a:xfrm>
          <a:prstGeom prst="wedgeRoundRectCallout">
            <a:avLst>
              <a:gd name="adj1" fmla="val 117612"/>
              <a:gd name="adj2" fmla="val 654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err="1" smtClean="0">
                <a:latin typeface="メイリオ" panose="020B0604030504040204" pitchFamily="50" charset="-128"/>
                <a:ea typeface="メイリオ" panose="020B0604030504040204" pitchFamily="50" charset="-128"/>
              </a:rPr>
              <a:t>Defalt</a:t>
            </a:r>
            <a:r>
              <a:rPr lang="en-US" altLang="ja-JP" b="1" dirty="0" smtClean="0">
                <a:latin typeface="メイリオ" panose="020B0604030504040204" pitchFamily="50" charset="-128"/>
                <a:ea typeface="メイリオ" panose="020B0604030504040204" pitchFamily="50" charset="-128"/>
              </a:rPr>
              <a:t> Test</a:t>
            </a:r>
          </a:p>
          <a:p>
            <a:pPr algn="ctr"/>
            <a:r>
              <a:rPr lang="ja-JP" altLang="en-US" dirty="0" smtClean="0">
                <a:latin typeface="メイリオ" panose="020B0604030504040204" pitchFamily="50" charset="-128"/>
                <a:ea typeface="メイリオ" panose="020B0604030504040204" pitchFamily="50" charset="-128"/>
              </a:rPr>
              <a:t>メソッド名が初期状態</a:t>
            </a:r>
            <a:endParaRPr kumimoji="1" lang="en-US" altLang="ja-JP" dirty="0" smtClean="0">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8809655" y="1921521"/>
            <a:ext cx="3027849" cy="690095"/>
          </a:xfrm>
          <a:prstGeom prst="wedgeRoundRectCallout">
            <a:avLst>
              <a:gd name="adj1" fmla="val -98258"/>
              <a:gd name="adj2" fmla="val 9112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Exception Handling</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意図が分からない例外処理</a:t>
            </a:r>
            <a:endParaRPr kumimoji="1" lang="en-US" altLang="ja-JP" dirty="0" smtClean="0">
              <a:latin typeface="メイリオ" panose="020B0604030504040204" pitchFamily="50" charset="-128"/>
              <a:ea typeface="メイリオ" panose="020B0604030504040204" pitchFamily="50" charset="-128"/>
            </a:endParaRPr>
          </a:p>
        </p:txBody>
      </p:sp>
      <p:sp>
        <p:nvSpPr>
          <p:cNvPr id="5" name="正方形/長方形 4"/>
          <p:cNvSpPr/>
          <p:nvPr/>
        </p:nvSpPr>
        <p:spPr>
          <a:xfrm>
            <a:off x="3193773" y="4348370"/>
            <a:ext cx="5804452" cy="750404"/>
          </a:xfrm>
          <a:prstGeom prst="rect">
            <a:avLst/>
          </a:prstGeom>
          <a:noFill/>
          <a:ln w="28575"/>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10" name="角丸四角形吹き出し 9"/>
          <p:cNvSpPr/>
          <p:nvPr/>
        </p:nvSpPr>
        <p:spPr>
          <a:xfrm>
            <a:off x="7843903" y="5278610"/>
            <a:ext cx="3027849" cy="660020"/>
          </a:xfrm>
          <a:prstGeom prst="wedgeRoundRectCallout">
            <a:avLst>
              <a:gd name="adj1" fmla="val -73009"/>
              <a:gd name="adj2" fmla="val -9671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Assertion Roulette</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複数の</a:t>
            </a:r>
            <a:r>
              <a:rPr kumimoji="1" lang="en-US" altLang="ja-JP" dirty="0" smtClean="0">
                <a:latin typeface="メイリオ" panose="020B0604030504040204" pitchFamily="50" charset="-128"/>
                <a:ea typeface="メイリオ" panose="020B0604030504040204" pitchFamily="50" charset="-128"/>
              </a:rPr>
              <a:t>assert</a:t>
            </a:r>
            <a:r>
              <a:rPr kumimoji="1" lang="ja-JP" altLang="en-US" dirty="0" smtClean="0">
                <a:latin typeface="メイリオ" panose="020B0604030504040204" pitchFamily="50" charset="-128"/>
                <a:ea typeface="メイリオ" panose="020B0604030504040204" pitchFamily="50" charset="-128"/>
              </a:rPr>
              <a:t>文が存在する</a:t>
            </a:r>
            <a:endParaRPr kumimoji="1" lang="en-US" altLang="ja-JP"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891834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ソフトウェアテスト</a:t>
            </a:r>
            <a:endParaRPr kumimoji="1" lang="ja-JP" altLang="en-US" dirty="0"/>
          </a:p>
        </p:txBody>
      </p:sp>
      <p:sp>
        <p:nvSpPr>
          <p:cNvPr id="3"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endParaRPr kumimoji="1" lang="en-US" altLang="ja-JP" dirty="0" smtClean="0"/>
          </a:p>
          <a:p>
            <a:pPr lvl="1"/>
            <a:r>
              <a:rPr lang="ja-JP" altLang="en-US" dirty="0" smtClean="0"/>
              <a:t>ソフトウェアの不具合を発見し、修正することで品質を確保</a:t>
            </a:r>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43</a:t>
            </a:fld>
            <a:endParaRPr lang="ja-JP" altLang="en-US" dirty="0"/>
          </a:p>
        </p:txBody>
      </p:sp>
      <p:sp>
        <p:nvSpPr>
          <p:cNvPr id="5" name="山形 4"/>
          <p:cNvSpPr/>
          <p:nvPr/>
        </p:nvSpPr>
        <p:spPr>
          <a:xfrm>
            <a:off x="1676400" y="30912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6" name="山形 5"/>
          <p:cNvSpPr/>
          <p:nvPr/>
        </p:nvSpPr>
        <p:spPr>
          <a:xfrm>
            <a:off x="3712266" y="30912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dirty="0" smtClean="0">
                <a:solidFill>
                  <a:schemeClr val="tx1"/>
                </a:solidFill>
                <a:latin typeface="メイリオ" panose="020B0604030504040204" pitchFamily="50" charset="-128"/>
                <a:ea typeface="メイリオ" panose="020B0604030504040204" pitchFamily="50" charset="-128"/>
              </a:rPr>
              <a:t>設計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山形 6"/>
          <p:cNvSpPr/>
          <p:nvPr/>
        </p:nvSpPr>
        <p:spPr>
          <a:xfrm>
            <a:off x="5748132" y="30912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dirty="0" smtClean="0">
                <a:solidFill>
                  <a:schemeClr val="tx1"/>
                </a:solidFill>
                <a:latin typeface="メイリオ" panose="020B0604030504040204" pitchFamily="50" charset="-128"/>
                <a:ea typeface="メイリオ" panose="020B0604030504040204" pitchFamily="50" charset="-128"/>
              </a:rPr>
              <a:t>実装</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7783998" y="3091205"/>
            <a:ext cx="2315817"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dirty="0" smtClean="0">
                <a:solidFill>
                  <a:schemeClr val="tx1"/>
                </a:solidFill>
                <a:latin typeface="メイリオ" panose="020B0604030504040204" pitchFamily="50" charset="-128"/>
                <a:ea typeface="メイリオ" panose="020B0604030504040204" pitchFamily="50" charset="-128"/>
              </a:rPr>
              <a:t>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4161181" y="5025101"/>
            <a:ext cx="4878459" cy="879353"/>
          </a:xfrm>
          <a:prstGeom prst="wedgeRoundRectCallout">
            <a:avLst>
              <a:gd name="adj1" fmla="val 40623"/>
              <a:gd name="adj2" fmla="val -93992"/>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200" dirty="0" smtClean="0">
                <a:latin typeface="メイリオ" panose="020B0604030504040204" pitchFamily="50" charset="-128"/>
                <a:ea typeface="メイリオ" panose="020B0604030504040204" pitchFamily="50" charset="-128"/>
              </a:rPr>
              <a:t>開発</a:t>
            </a:r>
            <a:r>
              <a:rPr lang="ja-JP" altLang="en-US" sz="2200" dirty="0">
                <a:latin typeface="メイリオ" panose="020B0604030504040204" pitchFamily="50" charset="-128"/>
                <a:ea typeface="メイリオ" panose="020B0604030504040204" pitchFamily="50" charset="-128"/>
              </a:rPr>
              <a:t>全体</a:t>
            </a:r>
            <a:r>
              <a:rPr lang="ja-JP" altLang="en-US" sz="2200" dirty="0" smtClean="0">
                <a:latin typeface="メイリオ" panose="020B0604030504040204" pitchFamily="50" charset="-128"/>
                <a:ea typeface="メイリオ" panose="020B0604030504040204" pitchFamily="50" charset="-128"/>
              </a:rPr>
              <a:t>の</a:t>
            </a:r>
            <a:r>
              <a:rPr lang="en-US" altLang="ja-JP" sz="2200" dirty="0" smtClean="0">
                <a:latin typeface="メイリオ" panose="020B0604030504040204" pitchFamily="50" charset="-128"/>
                <a:ea typeface="メイリオ" panose="020B0604030504040204" pitchFamily="50" charset="-128"/>
              </a:rPr>
              <a:t>30~50%</a:t>
            </a:r>
            <a:r>
              <a:rPr lang="ja-JP" altLang="en-US" sz="2200" dirty="0">
                <a:latin typeface="メイリオ" panose="020B0604030504040204" pitchFamily="50" charset="-128"/>
                <a:ea typeface="メイリオ" panose="020B0604030504040204" pitchFamily="50" charset="-128"/>
              </a:rPr>
              <a:t>の費用を</a:t>
            </a:r>
            <a:r>
              <a:rPr lang="ja-JP" altLang="en-US" sz="2200" dirty="0" smtClean="0">
                <a:latin typeface="メイリオ" panose="020B0604030504040204" pitchFamily="50" charset="-128"/>
                <a:ea typeface="メイリオ" panose="020B0604030504040204" pitchFamily="50" charset="-128"/>
              </a:rPr>
              <a:t>占めると言われている</a:t>
            </a:r>
            <a:r>
              <a:rPr lang="en-US" altLang="ja-JP" sz="2200" dirty="0" smtClean="0">
                <a:latin typeface="メイリオ" panose="020B0604030504040204" pitchFamily="50" charset="-128"/>
                <a:ea typeface="メイリオ" panose="020B0604030504040204" pitchFamily="50" charset="-128"/>
              </a:rPr>
              <a:t>[1]</a:t>
            </a:r>
            <a:endParaRPr lang="ja-JP" altLang="en-US" sz="22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4114801" y="2690569"/>
            <a:ext cx="2961861" cy="369332"/>
          </a:xfrm>
          <a:prstGeom prst="rect">
            <a:avLst/>
          </a:prstGeom>
          <a:noFill/>
        </p:spPr>
        <p:txBody>
          <a:bodyPr wrap="square" rtlCol="0">
            <a:spAutoFit/>
          </a:bodyPr>
          <a:lstStyle/>
          <a:p>
            <a:r>
              <a:rPr lang="ja-JP" altLang="en-US" dirty="0" smtClean="0">
                <a:latin typeface="メイリオ" panose="020B0604030504040204" pitchFamily="50" charset="-128"/>
                <a:ea typeface="メイリオ" panose="020B0604030504040204" pitchFamily="50" charset="-128"/>
              </a:rPr>
              <a:t>ソフトウェア開発プロセス</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181249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ソフトウェアテスト</a:t>
            </a:r>
            <a:endParaRPr kumimoji="1" lang="ja-JP" altLang="en-US" dirty="0"/>
          </a:p>
        </p:txBody>
      </p:sp>
      <p:sp>
        <p:nvSpPr>
          <p:cNvPr id="3"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44</a:t>
            </a:fld>
            <a:endParaRPr lang="ja-JP" altLang="en-US" dirty="0"/>
          </a:p>
        </p:txBody>
      </p:sp>
      <p:sp>
        <p:nvSpPr>
          <p:cNvPr id="8" name="山形 7"/>
          <p:cNvSpPr/>
          <p:nvPr/>
        </p:nvSpPr>
        <p:spPr>
          <a:xfrm>
            <a:off x="1179445" y="2416674"/>
            <a:ext cx="6652590" cy="2935548"/>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r>
              <a:rPr kumimoji="1" lang="ja-JP" altLang="en-US" sz="2400" dirty="0" smtClean="0">
                <a:solidFill>
                  <a:schemeClr val="tx1"/>
                </a:solidFill>
                <a:latin typeface="メイリオ" panose="020B0604030504040204" pitchFamily="50" charset="-128"/>
                <a:ea typeface="メイリオ" panose="020B0604030504040204" pitchFamily="50" charset="-128"/>
              </a:rPr>
              <a:t>テストの種類</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単体テスト</a:t>
            </a:r>
            <a:endParaRPr lang="en-US" altLang="ja-JP" dirty="0" smtClean="0">
              <a:solidFill>
                <a:schemeClr val="tx1"/>
              </a:solidFill>
              <a:latin typeface="メイリオ" panose="020B0604030504040204" pitchFamily="50" charset="-128"/>
              <a:ea typeface="メイリオ" panose="020B0604030504040204" pitchFamily="50" charset="-128"/>
            </a:endParaRPr>
          </a:p>
          <a:p>
            <a:pPr marL="742950" lvl="1"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テストケース</a:t>
            </a:r>
            <a:r>
              <a:rPr lang="en-US" altLang="ja-JP" dirty="0" smtClean="0">
                <a:solidFill>
                  <a:schemeClr val="tx1"/>
                </a:solidFill>
                <a:latin typeface="メイリオ" panose="020B0604030504040204" pitchFamily="50" charset="-128"/>
                <a:ea typeface="メイリオ" panose="020B0604030504040204" pitchFamily="50" charset="-128"/>
              </a:rPr>
              <a:t>(</a:t>
            </a:r>
            <a:r>
              <a:rPr lang="ja-JP" altLang="en-US" dirty="0" smtClean="0">
                <a:solidFill>
                  <a:schemeClr val="tx1"/>
                </a:solidFill>
                <a:latin typeface="メイリオ" panose="020B0604030504040204" pitchFamily="50" charset="-128"/>
                <a:ea typeface="メイリオ" panose="020B0604030504040204" pitchFamily="50" charset="-128"/>
              </a:rPr>
              <a:t>テスト項目</a:t>
            </a:r>
            <a:r>
              <a:rPr lang="en-US" altLang="ja-JP" dirty="0" smtClean="0">
                <a:solidFill>
                  <a:schemeClr val="tx1"/>
                </a:solidFill>
                <a:latin typeface="メイリオ" panose="020B0604030504040204" pitchFamily="50" charset="-128"/>
                <a:ea typeface="メイリオ" panose="020B0604030504040204" pitchFamily="50" charset="-128"/>
              </a:rPr>
              <a:t>)</a:t>
            </a:r>
          </a:p>
          <a:p>
            <a:pPr marL="742950" lvl="1"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テストスイート</a:t>
            </a:r>
            <a:r>
              <a:rPr lang="en-US" altLang="ja-JP" dirty="0" smtClean="0">
                <a:solidFill>
                  <a:schemeClr val="tx1"/>
                </a:solidFill>
                <a:latin typeface="メイリオ" panose="020B0604030504040204" pitchFamily="50" charset="-128"/>
                <a:ea typeface="メイリオ" panose="020B0604030504040204" pitchFamily="50" charset="-128"/>
              </a:rPr>
              <a:t>(</a:t>
            </a:r>
            <a:r>
              <a:rPr lang="ja-JP" altLang="en-US" dirty="0" smtClean="0">
                <a:solidFill>
                  <a:schemeClr val="tx1"/>
                </a:solidFill>
                <a:latin typeface="メイリオ" panose="020B0604030504040204" pitchFamily="50" charset="-128"/>
                <a:ea typeface="メイリオ" panose="020B0604030504040204" pitchFamily="50" charset="-128"/>
              </a:rPr>
              <a:t>テストケースのまとまり</a:t>
            </a:r>
            <a:r>
              <a:rPr lang="en-US" altLang="ja-JP" dirty="0" smtClean="0">
                <a:solidFill>
                  <a:schemeClr val="tx1"/>
                </a:solidFill>
                <a:latin typeface="メイリオ" panose="020B0604030504040204" pitchFamily="50" charset="-128"/>
                <a:ea typeface="メイリオ" panose="020B0604030504040204" pitchFamily="50" charset="-128"/>
              </a:rPr>
              <a:t>)</a:t>
            </a: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Tree>
    <p:extLst>
      <p:ext uri="{BB962C8B-B14F-4D97-AF65-F5344CB8AC3E}">
        <p14:creationId xmlns:p14="http://schemas.microsoft.com/office/powerpoint/2010/main" val="20087333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ソフトウェアテスト</a:t>
            </a:r>
            <a:endParaRPr kumimoji="1" lang="ja-JP" altLang="en-US" dirty="0"/>
          </a:p>
        </p:txBody>
      </p:sp>
      <p:sp>
        <p:nvSpPr>
          <p:cNvPr id="3" name="コンテンツ プレースホルダー 2"/>
          <p:cNvSpPr>
            <a:spLocks noGrp="1"/>
          </p:cNvSpPr>
          <p:nvPr>
            <p:ph idx="1"/>
          </p:nvPr>
        </p:nvSpPr>
        <p:spPr>
          <a:xfrm>
            <a:off x="838200" y="1825625"/>
            <a:ext cx="10515600" cy="788366"/>
          </a:xfrm>
        </p:spPr>
        <p:txBody>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45</a:t>
            </a:fld>
            <a:endParaRPr lang="ja-JP" altLang="en-US" dirty="0"/>
          </a:p>
        </p:txBody>
      </p:sp>
      <p:sp>
        <p:nvSpPr>
          <p:cNvPr id="5" name="正方形/長方形 4"/>
          <p:cNvSpPr/>
          <p:nvPr/>
        </p:nvSpPr>
        <p:spPr>
          <a:xfrm>
            <a:off x="3809690" y="4688477"/>
            <a:ext cx="4429958" cy="1943435"/>
          </a:xfrm>
          <a:prstGeom prst="rect">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角丸四角形 6"/>
          <p:cNvSpPr/>
          <p:nvPr/>
        </p:nvSpPr>
        <p:spPr>
          <a:xfrm>
            <a:off x="1325147" y="2347200"/>
            <a:ext cx="1798315" cy="471690"/>
          </a:xfrm>
          <a:prstGeom prst="roundRect">
            <a:avLst>
              <a:gd name="adj" fmla="val 32769"/>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2400" dirty="0" smtClean="0">
                <a:latin typeface="メイリオ" panose="020B0604030504040204" pitchFamily="50" charset="-128"/>
                <a:ea typeface="メイリオ" panose="020B0604030504040204" pitchFamily="50" charset="-128"/>
              </a:rPr>
              <a:t>要求定義</a:t>
            </a:r>
            <a:endParaRPr kumimoji="1" lang="ja-JP" altLang="en-US" sz="2400" dirty="0">
              <a:latin typeface="メイリオ" panose="020B0604030504040204" pitchFamily="50" charset="-128"/>
              <a:ea typeface="メイリオ" panose="020B0604030504040204" pitchFamily="50" charset="-128"/>
            </a:endParaRPr>
          </a:p>
        </p:txBody>
      </p:sp>
      <p:sp>
        <p:nvSpPr>
          <p:cNvPr id="8" name="曲折矢印 7"/>
          <p:cNvSpPr/>
          <p:nvPr/>
        </p:nvSpPr>
        <p:spPr>
          <a:xfrm rot="5400000">
            <a:off x="3177958" y="2459333"/>
            <a:ext cx="409794" cy="518787"/>
          </a:xfrm>
          <a:prstGeom prst="bentArrow">
            <a:avLst>
              <a:gd name="adj1" fmla="val 32276"/>
              <a:gd name="adj2" fmla="val 48253"/>
              <a:gd name="adj3" fmla="val 35915"/>
              <a:gd name="adj4" fmla="val 4375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ja-JP" altLang="en-US">
              <a:solidFill>
                <a:schemeClr val="tx1"/>
              </a:solidFill>
              <a:latin typeface="ＭＳ Ｐゴシック" panose="020B0600070205080204" pitchFamily="50" charset="-128"/>
              <a:ea typeface="ＭＳ Ｐゴシック" panose="020B0600070205080204" pitchFamily="50" charset="-128"/>
            </a:endParaRPr>
          </a:p>
        </p:txBody>
      </p:sp>
      <p:sp>
        <p:nvSpPr>
          <p:cNvPr id="9" name="角丸四角形 8"/>
          <p:cNvSpPr/>
          <p:nvPr/>
        </p:nvSpPr>
        <p:spPr>
          <a:xfrm>
            <a:off x="2011376" y="2948844"/>
            <a:ext cx="1798315" cy="471690"/>
          </a:xfrm>
          <a:prstGeom prst="roundRect">
            <a:avLst>
              <a:gd name="adj" fmla="val 32769"/>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400" dirty="0" smtClean="0">
                <a:latin typeface="メイリオ" panose="020B0604030504040204" pitchFamily="50" charset="-128"/>
                <a:ea typeface="メイリオ" panose="020B0604030504040204" pitchFamily="50" charset="-128"/>
              </a:rPr>
              <a:t>基本</a:t>
            </a:r>
            <a:r>
              <a:rPr lang="ja-JP" altLang="en-US" sz="2400" dirty="0">
                <a:latin typeface="メイリオ" panose="020B0604030504040204" pitchFamily="50" charset="-128"/>
                <a:ea typeface="メイリオ" panose="020B0604030504040204" pitchFamily="50" charset="-128"/>
              </a:rPr>
              <a:t>設計</a:t>
            </a:r>
          </a:p>
        </p:txBody>
      </p:sp>
      <p:sp>
        <p:nvSpPr>
          <p:cNvPr id="10" name="曲折矢印 9"/>
          <p:cNvSpPr/>
          <p:nvPr/>
        </p:nvSpPr>
        <p:spPr>
          <a:xfrm rot="5400000">
            <a:off x="3864187" y="3060977"/>
            <a:ext cx="409794" cy="518787"/>
          </a:xfrm>
          <a:prstGeom prst="bentArrow">
            <a:avLst>
              <a:gd name="adj1" fmla="val 32276"/>
              <a:gd name="adj2" fmla="val 48253"/>
              <a:gd name="adj3" fmla="val 35915"/>
              <a:gd name="adj4" fmla="val 4375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ja-JP" altLang="en-US">
              <a:solidFill>
                <a:schemeClr val="tx1"/>
              </a:solidFill>
              <a:latin typeface="ＭＳ Ｐゴシック" panose="020B0600070205080204" pitchFamily="50" charset="-128"/>
              <a:ea typeface="ＭＳ Ｐゴシック" panose="020B0600070205080204" pitchFamily="50" charset="-128"/>
            </a:endParaRPr>
          </a:p>
        </p:txBody>
      </p:sp>
      <p:sp>
        <p:nvSpPr>
          <p:cNvPr id="11" name="角丸四角形 10"/>
          <p:cNvSpPr/>
          <p:nvPr/>
        </p:nvSpPr>
        <p:spPr>
          <a:xfrm>
            <a:off x="2671597" y="3555256"/>
            <a:ext cx="1798315" cy="471690"/>
          </a:xfrm>
          <a:prstGeom prst="roundRect">
            <a:avLst>
              <a:gd name="adj" fmla="val 32769"/>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400" dirty="0" smtClean="0">
                <a:latin typeface="メイリオ" panose="020B0604030504040204" pitchFamily="50" charset="-128"/>
                <a:ea typeface="メイリオ" panose="020B0604030504040204" pitchFamily="50" charset="-128"/>
              </a:rPr>
              <a:t>詳細設計</a:t>
            </a:r>
            <a:endParaRPr lang="ja-JP" altLang="en-US" sz="2400" dirty="0">
              <a:latin typeface="メイリオ" panose="020B0604030504040204" pitchFamily="50" charset="-128"/>
              <a:ea typeface="メイリオ" panose="020B0604030504040204" pitchFamily="50" charset="-128"/>
            </a:endParaRPr>
          </a:p>
        </p:txBody>
      </p:sp>
      <p:sp>
        <p:nvSpPr>
          <p:cNvPr id="12" name="曲折矢印 11"/>
          <p:cNvSpPr/>
          <p:nvPr/>
        </p:nvSpPr>
        <p:spPr>
          <a:xfrm rot="5400000">
            <a:off x="4524408" y="3667389"/>
            <a:ext cx="409794" cy="518787"/>
          </a:xfrm>
          <a:prstGeom prst="bentArrow">
            <a:avLst>
              <a:gd name="adj1" fmla="val 32276"/>
              <a:gd name="adj2" fmla="val 48253"/>
              <a:gd name="adj3" fmla="val 35915"/>
              <a:gd name="adj4" fmla="val 4375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ja-JP" altLang="en-US">
              <a:solidFill>
                <a:schemeClr val="tx1"/>
              </a:solidFill>
              <a:latin typeface="ＭＳ Ｐゴシック" panose="020B0600070205080204" pitchFamily="50" charset="-128"/>
              <a:ea typeface="ＭＳ Ｐゴシック" panose="020B0600070205080204" pitchFamily="50" charset="-128"/>
            </a:endParaRPr>
          </a:p>
        </p:txBody>
      </p:sp>
      <p:sp>
        <p:nvSpPr>
          <p:cNvPr id="13" name="角丸四角形 12"/>
          <p:cNvSpPr/>
          <p:nvPr/>
        </p:nvSpPr>
        <p:spPr>
          <a:xfrm>
            <a:off x="3357826" y="4156900"/>
            <a:ext cx="1798315" cy="471690"/>
          </a:xfrm>
          <a:prstGeom prst="roundRect">
            <a:avLst>
              <a:gd name="adj" fmla="val 32769"/>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400" dirty="0">
                <a:latin typeface="メイリオ" panose="020B0604030504040204" pitchFamily="50" charset="-128"/>
                <a:ea typeface="メイリオ" panose="020B0604030504040204" pitchFamily="50" charset="-128"/>
              </a:rPr>
              <a:t>実装・開発</a:t>
            </a:r>
          </a:p>
        </p:txBody>
      </p:sp>
      <p:sp>
        <p:nvSpPr>
          <p:cNvPr id="14" name="曲折矢印 13"/>
          <p:cNvSpPr/>
          <p:nvPr/>
        </p:nvSpPr>
        <p:spPr>
          <a:xfrm rot="5400000">
            <a:off x="5210637" y="4269033"/>
            <a:ext cx="409794" cy="518787"/>
          </a:xfrm>
          <a:prstGeom prst="bentArrow">
            <a:avLst>
              <a:gd name="adj1" fmla="val 32276"/>
              <a:gd name="adj2" fmla="val 48253"/>
              <a:gd name="adj3" fmla="val 35915"/>
              <a:gd name="adj4" fmla="val 4375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ja-JP" altLang="en-US">
              <a:solidFill>
                <a:schemeClr val="tx1"/>
              </a:solidFill>
              <a:latin typeface="ＭＳ Ｐゴシック" panose="020B0600070205080204" pitchFamily="50" charset="-128"/>
              <a:ea typeface="ＭＳ Ｐゴシック" panose="020B0600070205080204" pitchFamily="50" charset="-128"/>
            </a:endParaRPr>
          </a:p>
        </p:txBody>
      </p:sp>
      <p:sp>
        <p:nvSpPr>
          <p:cNvPr id="15" name="角丸四角形 14"/>
          <p:cNvSpPr/>
          <p:nvPr/>
        </p:nvSpPr>
        <p:spPr>
          <a:xfrm>
            <a:off x="4012673" y="4757623"/>
            <a:ext cx="1798315" cy="471690"/>
          </a:xfrm>
          <a:prstGeom prst="roundRect">
            <a:avLst>
              <a:gd name="adj" fmla="val 32769"/>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400" dirty="0" smtClean="0">
                <a:latin typeface="メイリオ" panose="020B0604030504040204" pitchFamily="50" charset="-128"/>
                <a:ea typeface="メイリオ" panose="020B0604030504040204" pitchFamily="50" charset="-128"/>
              </a:rPr>
              <a:t>単体</a:t>
            </a:r>
            <a:r>
              <a:rPr lang="ja-JP" altLang="en-US" sz="2400" dirty="0">
                <a:latin typeface="メイリオ" panose="020B0604030504040204" pitchFamily="50" charset="-128"/>
                <a:ea typeface="メイリオ" panose="020B0604030504040204" pitchFamily="50" charset="-128"/>
              </a:rPr>
              <a:t>テスト</a:t>
            </a:r>
            <a:endParaRPr kumimoji="1" lang="ja-JP" altLang="en-US" sz="2400" dirty="0">
              <a:latin typeface="メイリオ" panose="020B0604030504040204" pitchFamily="50" charset="-128"/>
              <a:ea typeface="メイリオ" panose="020B0604030504040204" pitchFamily="50" charset="-128"/>
            </a:endParaRPr>
          </a:p>
        </p:txBody>
      </p:sp>
      <p:sp>
        <p:nvSpPr>
          <p:cNvPr id="16" name="曲折矢印 15"/>
          <p:cNvSpPr/>
          <p:nvPr/>
        </p:nvSpPr>
        <p:spPr>
          <a:xfrm rot="5400000">
            <a:off x="5865484" y="4869756"/>
            <a:ext cx="409794" cy="518787"/>
          </a:xfrm>
          <a:prstGeom prst="bentArrow">
            <a:avLst>
              <a:gd name="adj1" fmla="val 32276"/>
              <a:gd name="adj2" fmla="val 48253"/>
              <a:gd name="adj3" fmla="val 35915"/>
              <a:gd name="adj4" fmla="val 4375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ja-JP" altLang="en-US">
              <a:solidFill>
                <a:schemeClr val="tx1"/>
              </a:solidFill>
              <a:latin typeface="ＭＳ Ｐゴシック" panose="020B0600070205080204" pitchFamily="50" charset="-128"/>
              <a:ea typeface="ＭＳ Ｐゴシック" panose="020B0600070205080204" pitchFamily="50" charset="-128"/>
            </a:endParaRPr>
          </a:p>
        </p:txBody>
      </p:sp>
      <p:sp>
        <p:nvSpPr>
          <p:cNvPr id="17" name="角丸四角形 16"/>
          <p:cNvSpPr/>
          <p:nvPr/>
        </p:nvSpPr>
        <p:spPr>
          <a:xfrm>
            <a:off x="4672894" y="5364035"/>
            <a:ext cx="1798315" cy="471690"/>
          </a:xfrm>
          <a:prstGeom prst="roundRect">
            <a:avLst>
              <a:gd name="adj" fmla="val 32769"/>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400" dirty="0">
                <a:latin typeface="メイリオ" panose="020B0604030504040204" pitchFamily="50" charset="-128"/>
                <a:ea typeface="メイリオ" panose="020B0604030504040204" pitchFamily="50" charset="-128"/>
              </a:rPr>
              <a:t>結合テスト</a:t>
            </a:r>
          </a:p>
        </p:txBody>
      </p:sp>
      <p:sp>
        <p:nvSpPr>
          <p:cNvPr id="18" name="曲折矢印 17"/>
          <p:cNvSpPr/>
          <p:nvPr/>
        </p:nvSpPr>
        <p:spPr>
          <a:xfrm rot="5400000">
            <a:off x="6525705" y="5476168"/>
            <a:ext cx="409794" cy="518787"/>
          </a:xfrm>
          <a:prstGeom prst="bentArrow">
            <a:avLst>
              <a:gd name="adj1" fmla="val 32276"/>
              <a:gd name="adj2" fmla="val 48253"/>
              <a:gd name="adj3" fmla="val 35915"/>
              <a:gd name="adj4" fmla="val 4375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ja-JP" altLang="en-US">
              <a:solidFill>
                <a:schemeClr val="tx1"/>
              </a:solidFill>
              <a:latin typeface="ＭＳ Ｐゴシック" panose="020B0600070205080204" pitchFamily="50" charset="-128"/>
              <a:ea typeface="ＭＳ Ｐゴシック" panose="020B0600070205080204" pitchFamily="50" charset="-128"/>
            </a:endParaRPr>
          </a:p>
        </p:txBody>
      </p:sp>
      <p:sp>
        <p:nvSpPr>
          <p:cNvPr id="19" name="角丸四角形 18"/>
          <p:cNvSpPr/>
          <p:nvPr/>
        </p:nvSpPr>
        <p:spPr>
          <a:xfrm>
            <a:off x="5156140" y="5970447"/>
            <a:ext cx="2438397" cy="471690"/>
          </a:xfrm>
          <a:prstGeom prst="roundRect">
            <a:avLst>
              <a:gd name="adj" fmla="val 32769"/>
            </a:avLst>
          </a:prstGeom>
          <a:ln w="38100"/>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400" dirty="0" smtClean="0">
                <a:latin typeface="メイリオ" panose="020B0604030504040204" pitchFamily="50" charset="-128"/>
                <a:ea typeface="メイリオ" panose="020B0604030504040204" pitchFamily="50" charset="-128"/>
              </a:rPr>
              <a:t>システム</a:t>
            </a:r>
            <a:r>
              <a:rPr lang="ja-JP" altLang="en-US" sz="2400" dirty="0">
                <a:latin typeface="メイリオ" panose="020B0604030504040204" pitchFamily="50" charset="-128"/>
                <a:ea typeface="メイリオ" panose="020B0604030504040204" pitchFamily="50" charset="-128"/>
              </a:rPr>
              <a:t>テスト</a:t>
            </a:r>
          </a:p>
        </p:txBody>
      </p:sp>
      <p:sp>
        <p:nvSpPr>
          <p:cNvPr id="20" name="角丸四角形吹き出し 19"/>
          <p:cNvSpPr/>
          <p:nvPr/>
        </p:nvSpPr>
        <p:spPr>
          <a:xfrm>
            <a:off x="6221895" y="3155730"/>
            <a:ext cx="5277679" cy="1302026"/>
          </a:xfrm>
          <a:prstGeom prst="wedgeRoundRectCallout">
            <a:avLst>
              <a:gd name="adj1" fmla="val -47875"/>
              <a:gd name="adj2" fmla="val 93034"/>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200" dirty="0">
                <a:latin typeface="メイリオ" panose="020B0604030504040204" pitchFamily="50" charset="-128"/>
                <a:ea typeface="メイリオ" panose="020B0604030504040204" pitchFamily="50" charset="-128"/>
              </a:rPr>
              <a:t>ソフトウェアのテスト工程</a:t>
            </a:r>
            <a:endParaRPr lang="en-US" altLang="ja-JP" sz="2200" dirty="0">
              <a:latin typeface="メイリオ" panose="020B0604030504040204" pitchFamily="50" charset="-128"/>
              <a:ea typeface="メイリオ" panose="020B0604030504040204" pitchFamily="50" charset="-128"/>
            </a:endParaRPr>
          </a:p>
          <a:p>
            <a:pPr marL="457200" indent="-457200">
              <a:buFont typeface="Arial" panose="020B0604020202020204" pitchFamily="34" charset="0"/>
              <a:buChar char="•"/>
            </a:pPr>
            <a:r>
              <a:rPr lang="ja-JP" altLang="en-US" sz="2200" dirty="0">
                <a:latin typeface="メイリオ" panose="020B0604030504040204" pitchFamily="50" charset="-128"/>
                <a:ea typeface="メイリオ" panose="020B0604030504040204" pitchFamily="50" charset="-128"/>
              </a:rPr>
              <a:t>ソフトウェアの品質を確かめる工程</a:t>
            </a:r>
            <a:endParaRPr lang="en-US" altLang="ja-JP" sz="2200" dirty="0">
              <a:latin typeface="メイリオ" panose="020B0604030504040204" pitchFamily="50" charset="-128"/>
              <a:ea typeface="メイリオ" panose="020B0604030504040204" pitchFamily="50" charset="-128"/>
            </a:endParaRPr>
          </a:p>
          <a:p>
            <a:pPr marL="457200" indent="-457200">
              <a:buFont typeface="Arial" panose="020B0604020202020204" pitchFamily="34" charset="0"/>
              <a:buChar char="•"/>
            </a:pPr>
            <a:r>
              <a:rPr lang="ja-JP" altLang="en-US" sz="2200" dirty="0">
                <a:latin typeface="メイリオ" panose="020B0604030504040204" pitchFamily="50" charset="-128"/>
                <a:ea typeface="メイリオ" panose="020B0604030504040204" pitchFamily="50" charset="-128"/>
              </a:rPr>
              <a:t>開発全体の</a:t>
            </a:r>
            <a:r>
              <a:rPr lang="en-US" altLang="ja-JP" sz="2200" dirty="0">
                <a:latin typeface="メイリオ" panose="020B0604030504040204" pitchFamily="50" charset="-128"/>
                <a:ea typeface="メイリオ" panose="020B0604030504040204" pitchFamily="50" charset="-128"/>
              </a:rPr>
              <a:t>46%</a:t>
            </a:r>
            <a:r>
              <a:rPr lang="ja-JP" altLang="en-US" sz="2200" dirty="0">
                <a:latin typeface="メイリオ" panose="020B0604030504040204" pitchFamily="50" charset="-128"/>
                <a:ea typeface="メイリオ" panose="020B0604030504040204" pitchFamily="50" charset="-128"/>
              </a:rPr>
              <a:t>の費用を</a:t>
            </a:r>
            <a:r>
              <a:rPr lang="ja-JP" altLang="en-US" sz="2200" dirty="0" smtClean="0">
                <a:latin typeface="メイリオ" panose="020B0604030504040204" pitchFamily="50" charset="-128"/>
                <a:ea typeface="メイリオ" panose="020B0604030504040204" pitchFamily="50" charset="-128"/>
              </a:rPr>
              <a:t>占める</a:t>
            </a:r>
            <a:endParaRPr lang="ja-JP" altLang="en-US" sz="22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984773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46</a:t>
            </a:fld>
            <a:endParaRPr lang="ja-JP" altLang="en-US" dirty="0"/>
          </a:p>
        </p:txBody>
      </p:sp>
    </p:spTree>
    <p:extLst>
      <p:ext uri="{BB962C8B-B14F-4D97-AF65-F5344CB8AC3E}">
        <p14:creationId xmlns:p14="http://schemas.microsoft.com/office/powerpoint/2010/main" val="40628990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47</a:t>
            </a:fld>
            <a:endParaRPr lang="ja-JP" altLang="en-US" dirty="0"/>
          </a:p>
        </p:txBody>
      </p:sp>
    </p:spTree>
    <p:extLst>
      <p:ext uri="{BB962C8B-B14F-4D97-AF65-F5344CB8AC3E}">
        <p14:creationId xmlns:p14="http://schemas.microsoft.com/office/powerpoint/2010/main" val="745153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199" y="169231"/>
            <a:ext cx="10515600" cy="1325563"/>
          </a:xfrm>
        </p:spPr>
        <p:txBody>
          <a:bodyPr/>
          <a:lstStyle/>
          <a:p>
            <a:r>
              <a:rPr lang="ja-JP" altLang="en-US" dirty="0" smtClean="0"/>
              <a:t>自動生成ツールにおける課題</a:t>
            </a:r>
            <a:endParaRPr kumimoji="1" lang="ja-JP" altLang="en-US" dirty="0"/>
          </a:p>
        </p:txBody>
      </p:sp>
      <p:sp>
        <p:nvSpPr>
          <p:cNvPr id="3" name="コンテンツ プレースホルダー 2"/>
          <p:cNvSpPr>
            <a:spLocks noGrp="1"/>
          </p:cNvSpPr>
          <p:nvPr>
            <p:ph idx="1"/>
          </p:nvPr>
        </p:nvSpPr>
        <p:spPr>
          <a:xfrm>
            <a:off x="913333" y="1511266"/>
            <a:ext cx="10601150" cy="2323764"/>
          </a:xfrm>
        </p:spPr>
        <p:txBody>
          <a:bodyPr>
            <a:normAutofit/>
          </a:bodyPr>
          <a:lstStyle/>
          <a:p>
            <a:pPr>
              <a:buClr>
                <a:schemeClr val="tx2"/>
              </a:buClr>
              <a:buFont typeface="Wingdings" panose="05000000000000000000" pitchFamily="2" charset="2"/>
              <a:buChar char="l"/>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buClr>
                <a:schemeClr val="tx2"/>
              </a:buClr>
              <a:buFont typeface="Wingdings" panose="05000000000000000000" pitchFamily="2" charset="2"/>
              <a:buChar char="l"/>
            </a:pPr>
            <a:endParaRPr lang="en-US" altLang="ja-JP" sz="300" dirty="0"/>
          </a:p>
          <a:p>
            <a:pPr lvl="1">
              <a:buClr>
                <a:schemeClr val="tx2"/>
              </a:buClr>
              <a:buFont typeface="Wingdings" panose="05000000000000000000" pitchFamily="2" charset="2"/>
              <a:buChar char="l"/>
            </a:pPr>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r>
              <a:rPr lang="ja-JP" altLang="en-US" sz="2800" dirty="0" err="1" smtClean="0"/>
              <a:t>ので</a:t>
            </a:r>
            <a:r>
              <a:rPr lang="ja-JP" altLang="en-US" sz="2800" dirty="0"/>
              <a:t>開発者は理解</a:t>
            </a:r>
            <a:r>
              <a:rPr lang="ja-JP" altLang="en-US" sz="2800" dirty="0" smtClean="0"/>
              <a:t>しにくい</a:t>
            </a:r>
            <a:endParaRPr lang="en-US" altLang="ja-JP" sz="2800" dirty="0"/>
          </a:p>
          <a:p>
            <a:pPr lvl="1">
              <a:buClr>
                <a:schemeClr val="tx2"/>
              </a:buClr>
              <a:buFont typeface="Wingdings" panose="05000000000000000000" pitchFamily="2" charset="2"/>
              <a:buChar char="l"/>
            </a:pPr>
            <a:endParaRPr lang="en-US" altLang="ja-JP" sz="600" dirty="0"/>
          </a:p>
          <a:p>
            <a:pPr lvl="1">
              <a:buClr>
                <a:schemeClr val="tx2"/>
              </a:buClr>
              <a:buFont typeface="Wingdings" panose="05000000000000000000" pitchFamily="2" charset="2"/>
              <a:buChar char="l"/>
            </a:pPr>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4" name="Rectangle 4"/>
          <p:cNvSpPr>
            <a:spLocks noChangeArrowheads="1"/>
          </p:cNvSpPr>
          <p:nvPr/>
        </p:nvSpPr>
        <p:spPr bwMode="auto">
          <a:xfrm>
            <a:off x="1130060" y="5894685"/>
            <a:ext cx="993187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a:t>
            </a:r>
            <a:r>
              <a:rPr lang="en-US" altLang="ja-JP" sz="1200" dirty="0" err="1">
                <a:solidFill>
                  <a:schemeClr val="tx2"/>
                </a:solidFill>
              </a:rPr>
              <a:t>Howdo</a:t>
            </a:r>
            <a:r>
              <a:rPr lang="en-US" altLang="ja-JP" sz="1200" dirty="0">
                <a:solidFill>
                  <a:schemeClr val="tx2"/>
                </a:solidFill>
              </a:rPr>
              <a:t> automatically generated unit tests in </a:t>
            </a:r>
            <a:r>
              <a:rPr lang="en-US" altLang="ja-JP" sz="1200" dirty="0" err="1">
                <a:solidFill>
                  <a:schemeClr val="tx2"/>
                </a:solidFill>
              </a:rPr>
              <a:t>uence</a:t>
            </a:r>
            <a:r>
              <a:rPr lang="en-US" altLang="ja-JP" sz="1200" dirty="0">
                <a:solidFill>
                  <a:schemeClr val="tx2"/>
                </a:solidFill>
              </a:rPr>
              <a:t> software maintenance?  </a:t>
            </a:r>
            <a:r>
              <a:rPr lang="en-US" altLang="ja-JP" sz="1200" dirty="0" err="1">
                <a:solidFill>
                  <a:schemeClr val="tx2"/>
                </a:solidFill>
              </a:rPr>
              <a:t>InProceedings</a:t>
            </a:r>
            <a:r>
              <a:rPr lang="en-US" altLang="ja-JP" sz="1200" dirty="0">
                <a:solidFill>
                  <a:schemeClr val="tx2"/>
                </a:solidFill>
              </a:rPr>
              <a:t> of the International Conference on Software Testing, </a:t>
            </a:r>
            <a:r>
              <a:rPr lang="en-US" altLang="ja-JP" sz="1200" dirty="0" err="1">
                <a:solidFill>
                  <a:schemeClr val="tx2"/>
                </a:solidFill>
              </a:rPr>
              <a:t>Veri</a:t>
            </a:r>
            <a:r>
              <a:rPr lang="en-US" altLang="ja-JP" sz="1200" dirty="0">
                <a:solidFill>
                  <a:schemeClr val="tx2"/>
                </a:solidFill>
              </a:rPr>
              <a:t> </a:t>
            </a:r>
            <a:r>
              <a:rPr lang="en-US" altLang="ja-JP" sz="1200" dirty="0" err="1">
                <a:solidFill>
                  <a:schemeClr val="tx2"/>
                </a:solidFill>
              </a:rPr>
              <a:t>cationand</a:t>
            </a:r>
            <a:r>
              <a:rPr lang="en-US" altLang="ja-JP" sz="1200" dirty="0">
                <a:solidFill>
                  <a:schemeClr val="tx2"/>
                </a:solidFill>
              </a:rPr>
              <a:t> Validation (ICST), pages </a:t>
            </a:r>
            <a:r>
              <a:rPr lang="en-US" altLang="ja-JP" sz="1200" dirty="0" smtClean="0">
                <a:solidFill>
                  <a:schemeClr val="tx2"/>
                </a:solidFill>
              </a:rPr>
              <a:t>250-261</a:t>
            </a:r>
            <a:r>
              <a:rPr lang="en-US" altLang="ja-JP" sz="1200" dirty="0">
                <a:solidFill>
                  <a:schemeClr val="tx2"/>
                </a:solidFill>
              </a:rPr>
              <a:t>, 2018.</a:t>
            </a:r>
          </a:p>
        </p:txBody>
      </p:sp>
      <p:sp>
        <p:nvSpPr>
          <p:cNvPr id="5" name="スライド番号プレースホルダー 4"/>
          <p:cNvSpPr>
            <a:spLocks noGrp="1"/>
          </p:cNvSpPr>
          <p:nvPr>
            <p:ph type="sldNum" sz="quarter" idx="12"/>
          </p:nvPr>
        </p:nvSpPr>
        <p:spPr/>
        <p:txBody>
          <a:bodyPr/>
          <a:lstStyle/>
          <a:p>
            <a:fld id="{BA258462-179E-4B38-91EE-44DE7242CE39}" type="slidenum">
              <a:rPr kumimoji="1" lang="ja-JP" altLang="en-US" smtClean="0"/>
              <a:t>5</a:t>
            </a:fld>
            <a:endParaRPr kumimoji="1" lang="ja-JP" altLang="en-US" dirty="0"/>
          </a:p>
        </p:txBody>
      </p:sp>
      <p:sp>
        <p:nvSpPr>
          <p:cNvPr id="7" name="フローチャート: 組合せ 6"/>
          <p:cNvSpPr/>
          <p:nvPr/>
        </p:nvSpPr>
        <p:spPr>
          <a:xfrm>
            <a:off x="4132189" y="3600555"/>
            <a:ext cx="3927616" cy="465307"/>
          </a:xfrm>
          <a:prstGeom prst="flowChartMerge">
            <a:avLst/>
          </a:prstGeom>
          <a:solidFill>
            <a:schemeClr val="accent1">
              <a:lumMod val="60000"/>
              <a:lumOff val="40000"/>
            </a:schemeClr>
          </a:solidFill>
          <a:ln/>
        </p:spPr>
        <p:style>
          <a:lnRef idx="3">
            <a:schemeClr val="lt1"/>
          </a:lnRef>
          <a:fillRef idx="1">
            <a:schemeClr val="accent1"/>
          </a:fillRef>
          <a:effectRef idx="1">
            <a:schemeClr val="accent1"/>
          </a:effectRef>
          <a:fontRef idx="minor">
            <a:schemeClr val="lt1"/>
          </a:fontRef>
        </p:style>
        <p:txBody>
          <a:bodyPr rtlCol="0" anchor="ctr"/>
          <a:lstStyle/>
          <a:p>
            <a:pPr algn="ctr"/>
            <a:endParaRPr kumimoji="1" lang="ja-JP" altLang="en-US" dirty="0"/>
          </a:p>
        </p:txBody>
      </p:sp>
      <p:sp>
        <p:nvSpPr>
          <p:cNvPr id="9" name="フローチャート: 代替処理 8"/>
          <p:cNvSpPr/>
          <p:nvPr/>
        </p:nvSpPr>
        <p:spPr>
          <a:xfrm>
            <a:off x="1395411" y="4332124"/>
            <a:ext cx="9401175"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テスト失敗の原因がテストコードの問題なのか，テスト対象のコードによるものなのか判断が</a:t>
            </a:r>
            <a:r>
              <a:rPr lang="ja-JP" altLang="en-US" sz="2800" dirty="0" smtClean="0">
                <a:latin typeface="メイリオ" panose="020B0604030504040204" pitchFamily="50" charset="-128"/>
                <a:ea typeface="メイリオ" panose="020B0604030504040204" pitchFamily="50" charset="-128"/>
              </a:rPr>
              <a:t>難しい</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907032396"/>
      </p:ext>
    </p:extLst>
  </p:cSld>
  <p:clrMapOvr>
    <a:masterClrMapping/>
  </p:clrMapOvr>
  <mc:AlternateContent xmlns:mc="http://schemas.openxmlformats.org/markup-compatibility/2006" xmlns:p14="http://schemas.microsoft.com/office/powerpoint/2010/main">
    <mc:Choice Requires="p14">
      <p:transition spd="slow" p14:dur="2000" advTm="17697"/>
    </mc:Choice>
    <mc:Fallback xmlns="">
      <p:transition spd="slow" advTm="17697"/>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16035"/>
            <a:ext cx="10515600" cy="1325563"/>
          </a:xfrm>
        </p:spPr>
        <p:txBody>
          <a:bodyPr/>
          <a:lstStyle/>
          <a:p>
            <a:r>
              <a:rPr lang="ja-JP" altLang="en-US" dirty="0" smtClean="0"/>
              <a:t>テスト</a:t>
            </a:r>
            <a:r>
              <a:rPr lang="ja-JP" altLang="en-US" dirty="0"/>
              <a:t>スメル</a:t>
            </a:r>
            <a:endParaRPr kumimoji="1" lang="ja-JP" altLang="en-US" dirty="0"/>
          </a:p>
        </p:txBody>
      </p:sp>
      <p:sp>
        <p:nvSpPr>
          <p:cNvPr id="3" name="コンテンツ プレースホルダー 2"/>
          <p:cNvSpPr>
            <a:spLocks noGrp="1"/>
          </p:cNvSpPr>
          <p:nvPr>
            <p:ph idx="1"/>
          </p:nvPr>
        </p:nvSpPr>
        <p:spPr>
          <a:xfrm>
            <a:off x="838200" y="1266658"/>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21</a:t>
            </a:r>
            <a:r>
              <a:rPr lang="ja-JP" altLang="en-US" dirty="0" smtClean="0"/>
              <a:t>種類</a:t>
            </a:r>
            <a:r>
              <a:rPr lang="en-US" altLang="ja-JP" dirty="0" smtClean="0"/>
              <a:t>)</a:t>
            </a:r>
          </a:p>
          <a:p>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6</a:t>
            </a:fld>
            <a:endParaRPr lang="ja-JP" altLang="en-US" dirty="0"/>
          </a:p>
        </p:txBody>
      </p:sp>
      <p:sp>
        <p:nvSpPr>
          <p:cNvPr id="6" name="Rectangle 4"/>
          <p:cNvSpPr>
            <a:spLocks noChangeArrowheads="1"/>
          </p:cNvSpPr>
          <p:nvPr/>
        </p:nvSpPr>
        <p:spPr bwMode="auto">
          <a:xfrm>
            <a:off x="1449120" y="6308079"/>
            <a:ext cx="9293759"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[3] K</a:t>
            </a:r>
            <a:r>
              <a:rPr lang="en-US" altLang="ja-JP" sz="1200" dirty="0">
                <a:solidFill>
                  <a:schemeClr val="tx2"/>
                </a:solidFill>
              </a:rPr>
              <a:t>. L. Beck. Test Driven Development: By Example. Addison-Wesley, 2002</a:t>
            </a:r>
            <a:r>
              <a:rPr lang="en-US" altLang="ja-JP" sz="1200" dirty="0" smtClean="0">
                <a:solidFill>
                  <a:schemeClr val="tx2"/>
                </a:solidFill>
              </a:rPr>
              <a:t>.</a:t>
            </a:r>
          </a:p>
          <a:p>
            <a:pPr>
              <a:defRPr/>
            </a:pPr>
            <a:r>
              <a:rPr lang="en-US" altLang="ja-JP" sz="1200" dirty="0" smtClean="0">
                <a:solidFill>
                  <a:schemeClr val="tx2"/>
                </a:solidFill>
              </a:rPr>
              <a:t>[4] A</a:t>
            </a:r>
            <a:r>
              <a:rPr lang="en-US" altLang="ja-JP" sz="1200" dirty="0">
                <a:solidFill>
                  <a:schemeClr val="tx2"/>
                </a:solidFill>
              </a:rPr>
              <a:t>. </a:t>
            </a:r>
            <a:r>
              <a:rPr lang="en-US" altLang="ja-JP" sz="1200" dirty="0" err="1">
                <a:solidFill>
                  <a:schemeClr val="tx2"/>
                </a:solidFill>
              </a:rPr>
              <a:t>Deursen</a:t>
            </a:r>
            <a:r>
              <a:rPr lang="en-US" altLang="ja-JP" sz="1200" dirty="0">
                <a:solidFill>
                  <a:schemeClr val="tx2"/>
                </a:solidFill>
              </a:rPr>
              <a:t>, L. M. F. </a:t>
            </a:r>
            <a:r>
              <a:rPr lang="en-US" altLang="ja-JP" sz="1200" dirty="0" err="1">
                <a:solidFill>
                  <a:schemeClr val="tx2"/>
                </a:solidFill>
              </a:rPr>
              <a:t>Moonen</a:t>
            </a:r>
            <a:r>
              <a:rPr lang="en-US" altLang="ja-JP" sz="1200" dirty="0">
                <a:solidFill>
                  <a:schemeClr val="tx2"/>
                </a:solidFill>
              </a:rPr>
              <a:t>, A. Bergh, and G. </a:t>
            </a:r>
            <a:r>
              <a:rPr lang="en-US" altLang="ja-JP" sz="1200" dirty="0" err="1">
                <a:solidFill>
                  <a:schemeClr val="tx2"/>
                </a:solidFill>
              </a:rPr>
              <a:t>Kok</a:t>
            </a:r>
            <a:r>
              <a:rPr lang="en-US" altLang="ja-JP" sz="1200" dirty="0">
                <a:solidFill>
                  <a:schemeClr val="tx2"/>
                </a:solidFill>
              </a:rPr>
              <a:t>. Refactoring test code. Technical report, 2001.</a:t>
            </a:r>
          </a:p>
        </p:txBody>
      </p:sp>
      <p:pic>
        <p:nvPicPr>
          <p:cNvPr id="12" name="図 11"/>
          <p:cNvPicPr>
            <a:picLocks noChangeAspect="1"/>
          </p:cNvPicPr>
          <p:nvPr/>
        </p:nvPicPr>
        <p:blipFill rotWithShape="1">
          <a:blip r:embed="rId2"/>
          <a:srcRect l="53178" t="10202" r="37830" b="82938"/>
          <a:stretch/>
        </p:blipFill>
        <p:spPr>
          <a:xfrm>
            <a:off x="2908809" y="3201297"/>
            <a:ext cx="6297510" cy="2603543"/>
          </a:xfrm>
          <a:prstGeom prst="rect">
            <a:avLst/>
          </a:prstGeom>
        </p:spPr>
      </p:pic>
      <p:sp>
        <p:nvSpPr>
          <p:cNvPr id="10" name="角丸四角形吹き出し 9"/>
          <p:cNvSpPr/>
          <p:nvPr/>
        </p:nvSpPr>
        <p:spPr>
          <a:xfrm>
            <a:off x="8282874" y="2624833"/>
            <a:ext cx="3027849" cy="690095"/>
          </a:xfrm>
          <a:prstGeom prst="wedgeRoundRectCallout">
            <a:avLst>
              <a:gd name="adj1" fmla="val -81319"/>
              <a:gd name="adj2" fmla="val 44763"/>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Exception Handling</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意図が分からない例外処理</a:t>
            </a:r>
            <a:endParaRPr kumimoji="1" lang="en-US" altLang="ja-JP" dirty="0" smtClean="0">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1325832" y="2624833"/>
            <a:ext cx="2556013" cy="652249"/>
          </a:xfrm>
          <a:prstGeom prst="wedgeRoundRectCallout">
            <a:avLst>
              <a:gd name="adj1" fmla="val 90092"/>
              <a:gd name="adj2" fmla="val 52317"/>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err="1" smtClean="0">
                <a:latin typeface="メイリオ" panose="020B0604030504040204" pitchFamily="50" charset="-128"/>
                <a:ea typeface="メイリオ" panose="020B0604030504040204" pitchFamily="50" charset="-128"/>
              </a:rPr>
              <a:t>Defalt</a:t>
            </a:r>
            <a:r>
              <a:rPr lang="en-US" altLang="ja-JP" b="1" dirty="0" smtClean="0">
                <a:latin typeface="メイリオ" panose="020B0604030504040204" pitchFamily="50" charset="-128"/>
                <a:ea typeface="メイリオ" panose="020B0604030504040204" pitchFamily="50" charset="-128"/>
              </a:rPr>
              <a:t> Test</a:t>
            </a:r>
          </a:p>
          <a:p>
            <a:r>
              <a:rPr lang="ja-JP" altLang="en-US" dirty="0" smtClean="0">
                <a:latin typeface="メイリオ" panose="020B0604030504040204" pitchFamily="50" charset="-128"/>
                <a:ea typeface="メイリオ" panose="020B0604030504040204" pitchFamily="50" charset="-128"/>
              </a:rPr>
              <a:t>メソッド名が初期状態</a:t>
            </a:r>
            <a:endParaRPr kumimoji="1" lang="en-US" altLang="ja-JP"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3107713" y="4724426"/>
            <a:ext cx="5804452" cy="750404"/>
          </a:xfrm>
          <a:prstGeom prst="rect">
            <a:avLst/>
          </a:prstGeom>
          <a:noFill/>
          <a:ln w="28575"/>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11" name="角丸四角形吹き出し 10"/>
          <p:cNvSpPr/>
          <p:nvPr/>
        </p:nvSpPr>
        <p:spPr>
          <a:xfrm>
            <a:off x="8025876" y="5474830"/>
            <a:ext cx="3027849" cy="660020"/>
          </a:xfrm>
          <a:prstGeom prst="wedgeRoundRectCallout">
            <a:avLst>
              <a:gd name="adj1" fmla="val -73009"/>
              <a:gd name="adj2" fmla="val -9671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Assertion Roulette</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複数の</a:t>
            </a:r>
            <a:r>
              <a:rPr kumimoji="1" lang="en-US" altLang="ja-JP" dirty="0" smtClean="0">
                <a:latin typeface="メイリオ" panose="020B0604030504040204" pitchFamily="50" charset="-128"/>
                <a:ea typeface="メイリオ" panose="020B0604030504040204" pitchFamily="50" charset="-128"/>
              </a:rPr>
              <a:t>assert</a:t>
            </a:r>
            <a:r>
              <a:rPr kumimoji="1" lang="ja-JP" altLang="en-US" dirty="0" smtClean="0">
                <a:latin typeface="メイリオ" panose="020B0604030504040204" pitchFamily="50" charset="-128"/>
                <a:ea typeface="メイリオ" panose="020B0604030504040204" pitchFamily="50" charset="-128"/>
              </a:rPr>
              <a:t>文が存在する</a:t>
            </a:r>
            <a:endParaRPr kumimoji="1" lang="en-US" altLang="ja-JP" dirty="0" smtClean="0">
              <a:latin typeface="メイリオ" panose="020B0604030504040204" pitchFamily="50" charset="-128"/>
              <a:ea typeface="メイリオ" panose="020B0604030504040204" pitchFamily="50" charset="-128"/>
            </a:endParaRPr>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9719" y="2513038"/>
            <a:ext cx="445604" cy="445604"/>
          </a:xfrm>
          <a:prstGeom prst="rect">
            <a:avLst/>
          </a:prstGeom>
        </p:spPr>
      </p:pic>
      <p:pic>
        <p:nvPicPr>
          <p:cNvPr id="15" name="図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28932" y="2513038"/>
            <a:ext cx="445604" cy="445604"/>
          </a:xfrm>
          <a:prstGeom prst="rect">
            <a:avLst/>
          </a:prstGeom>
        </p:spPr>
      </p:pic>
      <p:sp>
        <p:nvSpPr>
          <p:cNvPr id="5" name="正方形/長方形 4"/>
          <p:cNvSpPr/>
          <p:nvPr/>
        </p:nvSpPr>
        <p:spPr>
          <a:xfrm>
            <a:off x="7747887" y="545719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図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76657" y="5396518"/>
            <a:ext cx="445604" cy="445604"/>
          </a:xfrm>
          <a:prstGeom prst="rect">
            <a:avLst/>
          </a:prstGeom>
        </p:spPr>
      </p:pic>
    </p:spTree>
    <p:extLst>
      <p:ext uri="{BB962C8B-B14F-4D97-AF65-F5344CB8AC3E}">
        <p14:creationId xmlns:p14="http://schemas.microsoft.com/office/powerpoint/2010/main" val="2170343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945808" y="296512"/>
            <a:ext cx="10515600" cy="1325563"/>
          </a:xfrm>
        </p:spPr>
        <p:txBody>
          <a:bodyPr/>
          <a:lstStyle/>
          <a:p>
            <a:r>
              <a:rPr kumimoji="1" lang="ja-JP" altLang="en-US" dirty="0" smtClean="0"/>
              <a:t>研究目的とアイディア</a:t>
            </a:r>
            <a:endParaRPr kumimoji="1" lang="ja-JP" altLang="en-US" dirty="0"/>
          </a:p>
        </p:txBody>
      </p:sp>
      <p:sp>
        <p:nvSpPr>
          <p:cNvPr id="3" name="コンテンツ プレースホルダー 2"/>
          <p:cNvSpPr>
            <a:spLocks noGrp="1"/>
          </p:cNvSpPr>
          <p:nvPr>
            <p:ph idx="1"/>
          </p:nvPr>
        </p:nvSpPr>
        <p:spPr>
          <a:xfrm>
            <a:off x="945808" y="1441390"/>
            <a:ext cx="10757518" cy="2096538"/>
          </a:xfrm>
        </p:spPr>
        <p:txBody>
          <a:bodyPr>
            <a:normAutofit/>
          </a:bodyPr>
          <a:lstStyle/>
          <a:p>
            <a:pPr>
              <a:buClr>
                <a:schemeClr val="tx2"/>
              </a:buClr>
              <a:buFont typeface="Wingdings" panose="05000000000000000000" pitchFamily="2" charset="2"/>
              <a:buChar char="l"/>
            </a:pPr>
            <a:r>
              <a:rPr kumimoji="1" lang="ja-JP" altLang="en-US" sz="3000" dirty="0" smtClean="0"/>
              <a:t>目的</a:t>
            </a:r>
            <a:r>
              <a:rPr kumimoji="1" lang="en-US" altLang="ja-JP" sz="3000" dirty="0" smtClean="0"/>
              <a:t>: </a:t>
            </a:r>
            <a:r>
              <a:rPr lang="ja-JP" altLang="en-US" sz="3000" dirty="0" smtClean="0"/>
              <a:t>既存の高品質のテストを推薦することで開発者を支援</a:t>
            </a:r>
            <a:endParaRPr kumimoji="1" lang="en-US" altLang="ja-JP" sz="100" dirty="0" smtClean="0"/>
          </a:p>
          <a:p>
            <a:pPr lvl="1">
              <a:buClr>
                <a:schemeClr val="tx2"/>
              </a:buClr>
              <a:buFont typeface="Wingdings" panose="05000000000000000000" pitchFamily="2" charset="2"/>
              <a:buChar char="Ø"/>
            </a:pPr>
            <a:r>
              <a:rPr lang="ja-JP" altLang="en-US" sz="2500" dirty="0" smtClean="0"/>
              <a:t>命名規則に従った可読性の高いテストコードを利用できる</a:t>
            </a:r>
            <a:endParaRPr lang="en-US" altLang="ja-JP" sz="2500" dirty="0" smtClean="0"/>
          </a:p>
          <a:p>
            <a:pPr lvl="1">
              <a:buClr>
                <a:schemeClr val="tx2"/>
              </a:buClr>
              <a:buFont typeface="Wingdings" panose="05000000000000000000" pitchFamily="2" charset="2"/>
              <a:buChar char="Ø"/>
            </a:pPr>
            <a:r>
              <a:rPr lang="ja-JP" altLang="en-US" sz="2500" dirty="0" smtClean="0"/>
              <a:t>人</a:t>
            </a:r>
            <a:r>
              <a:rPr lang="ja-JP" altLang="en-US" sz="2500" dirty="0"/>
              <a:t>によって作成された信頼性の高いテストコードを</a:t>
            </a:r>
            <a:r>
              <a:rPr lang="ja-JP" altLang="en-US" sz="2500" dirty="0" smtClean="0"/>
              <a:t>利用でき</a:t>
            </a:r>
            <a:r>
              <a:rPr lang="ja-JP" altLang="en-US" sz="2500" dirty="0"/>
              <a:t>る</a:t>
            </a:r>
            <a:endParaRPr lang="en-US" altLang="ja-JP" sz="2500" dirty="0"/>
          </a:p>
          <a:p>
            <a:pPr lvl="1">
              <a:buFont typeface="Wingdings" panose="05000000000000000000" pitchFamily="2" charset="2"/>
              <a:buChar char="l"/>
            </a:pPr>
            <a:endParaRPr kumimoji="1" lang="en-US" altLang="ja-JP" sz="500" dirty="0" smtClean="0"/>
          </a:p>
          <a:p>
            <a:pPr>
              <a:buClr>
                <a:schemeClr val="tx2"/>
              </a:buClr>
              <a:buFont typeface="Wingdings" panose="05000000000000000000" pitchFamily="2" charset="2"/>
              <a:buChar char="l"/>
            </a:pPr>
            <a:r>
              <a:rPr lang="ja-JP" altLang="en-US" sz="3000" dirty="0" smtClean="0"/>
              <a:t>アイディア</a:t>
            </a:r>
            <a:r>
              <a:rPr lang="en-US" altLang="ja-JP" sz="3000" dirty="0" smtClean="0"/>
              <a:t>: </a:t>
            </a:r>
            <a:r>
              <a:rPr lang="ja-JP" altLang="en-US" sz="3000" dirty="0" smtClean="0"/>
              <a:t>類似コード間でテストコードを再利用</a:t>
            </a:r>
            <a:endParaRPr lang="en-US" altLang="ja-JP" sz="3000" dirty="0" smtClean="0"/>
          </a:p>
          <a:p>
            <a:pPr lvl="1">
              <a:buFont typeface="Wingdings" panose="05000000000000000000" pitchFamily="2" charset="2"/>
              <a:buChar char="Ø"/>
            </a:pPr>
            <a:endParaRPr lang="en-US" altLang="ja-JP" sz="2800" dirty="0"/>
          </a:p>
          <a:p>
            <a:pPr lvl="1">
              <a:buFont typeface="Wingdings" panose="05000000000000000000" pitchFamily="2" charset="2"/>
              <a:buChar char="Ø"/>
            </a:pPr>
            <a:endParaRPr lang="en-US" altLang="ja-JP" sz="2800" dirty="0" smtClean="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7</a:t>
            </a:fld>
            <a:endParaRPr kumimoji="1" lang="ja-JP" altLang="en-US" dirty="0"/>
          </a:p>
        </p:txBody>
      </p:sp>
      <p:sp>
        <p:nvSpPr>
          <p:cNvPr id="20" name="フローチャート: 代替処理 19"/>
          <p:cNvSpPr/>
          <p:nvPr/>
        </p:nvSpPr>
        <p:spPr>
          <a:xfrm>
            <a:off x="3841666" y="5354805"/>
            <a:ext cx="5628905" cy="944622"/>
          </a:xfrm>
          <a:prstGeom prst="flowChartAlternateProcess">
            <a:avLst/>
          </a:prstGeom>
          <a:noFill/>
          <a:ln w="5715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21" name="フローチャート: 代替処理 20"/>
          <p:cNvSpPr/>
          <p:nvPr/>
        </p:nvSpPr>
        <p:spPr>
          <a:xfrm>
            <a:off x="3841666" y="4028671"/>
            <a:ext cx="5628905" cy="944622"/>
          </a:xfrm>
          <a:prstGeom prst="flowChartAlternateProcess">
            <a:avLst/>
          </a:prstGeom>
          <a:noFill/>
          <a:ln w="57150"/>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22" name="正方形/長方形 21"/>
          <p:cNvSpPr/>
          <p:nvPr/>
        </p:nvSpPr>
        <p:spPr>
          <a:xfrm>
            <a:off x="4234230" y="5447782"/>
            <a:ext cx="1209914" cy="74462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23" name="正方形/長方形 22"/>
          <p:cNvSpPr/>
          <p:nvPr/>
        </p:nvSpPr>
        <p:spPr>
          <a:xfrm>
            <a:off x="4234230" y="4116269"/>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24" name="正方形/長方形 23"/>
          <p:cNvSpPr/>
          <p:nvPr/>
        </p:nvSpPr>
        <p:spPr>
          <a:xfrm>
            <a:off x="7994014" y="5454802"/>
            <a:ext cx="1095988"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25" name="正方形/長方形 24"/>
          <p:cNvSpPr/>
          <p:nvPr/>
        </p:nvSpPr>
        <p:spPr>
          <a:xfrm>
            <a:off x="7994014" y="4112746"/>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26" name="直線矢印コネクタ 25"/>
          <p:cNvCxnSpPr/>
          <p:nvPr/>
        </p:nvCxnSpPr>
        <p:spPr>
          <a:xfrm flipH="1">
            <a:off x="5444144" y="5820096"/>
            <a:ext cx="2549870" cy="702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p:cNvCxnSpPr>
            <a:stCxn id="23" idx="3"/>
            <a:endCxn id="25" idx="1"/>
          </p:cNvCxnSpPr>
          <p:nvPr/>
        </p:nvCxnSpPr>
        <p:spPr>
          <a:xfrm flipV="1">
            <a:off x="5444144" y="4492349"/>
            <a:ext cx="2549870" cy="3523"/>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p:cNvCxnSpPr>
            <a:stCxn id="22" idx="0"/>
            <a:endCxn id="23" idx="2"/>
          </p:cNvCxnSpPr>
          <p:nvPr/>
        </p:nvCxnSpPr>
        <p:spPr>
          <a:xfrm flipV="1">
            <a:off x="4839187" y="4875474"/>
            <a:ext cx="0" cy="57230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p:cNvCxnSpPr>
            <a:stCxn id="24" idx="0"/>
            <a:endCxn id="25" idx="2"/>
          </p:cNvCxnSpPr>
          <p:nvPr/>
        </p:nvCxnSpPr>
        <p:spPr>
          <a:xfrm flipV="1">
            <a:off x="8542008" y="4871952"/>
            <a:ext cx="0" cy="5828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テキスト ボックス 29"/>
          <p:cNvSpPr txBox="1"/>
          <p:nvPr/>
        </p:nvSpPr>
        <p:spPr>
          <a:xfrm>
            <a:off x="3697152" y="3649403"/>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33" name="テキスト ボックス 32"/>
          <p:cNvSpPr txBox="1"/>
          <p:nvPr/>
        </p:nvSpPr>
        <p:spPr>
          <a:xfrm>
            <a:off x="5810269" y="4557396"/>
            <a:ext cx="2061014"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類似コードペア</a:t>
            </a:r>
            <a:endParaRPr kumimoji="1" lang="ja-JP" altLang="en-US" sz="2000" dirty="0">
              <a:latin typeface="メイリオ" panose="020B0604030504040204" pitchFamily="50" charset="-128"/>
              <a:ea typeface="メイリオ" panose="020B0604030504040204" pitchFamily="50" charset="-128"/>
            </a:endParaRPr>
          </a:p>
        </p:txBody>
      </p:sp>
      <p:sp>
        <p:nvSpPr>
          <p:cNvPr id="34" name="テキスト ボックス 33"/>
          <p:cNvSpPr txBox="1"/>
          <p:nvPr/>
        </p:nvSpPr>
        <p:spPr>
          <a:xfrm>
            <a:off x="1857283" y="5637274"/>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35" name="テキスト ボックス 34"/>
          <p:cNvSpPr txBox="1"/>
          <p:nvPr/>
        </p:nvSpPr>
        <p:spPr>
          <a:xfrm>
            <a:off x="1237880" y="4326563"/>
            <a:ext cx="2756005"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テスト対象コード</a:t>
            </a:r>
            <a:endParaRPr kumimoji="1" lang="ja-JP" altLang="en-US" sz="2400" dirty="0">
              <a:latin typeface="メイリオ" panose="020B0604030504040204" pitchFamily="50" charset="-128"/>
              <a:ea typeface="メイリオ" panose="020B0604030504040204" pitchFamily="50" charset="-128"/>
            </a:endParaRPr>
          </a:p>
        </p:txBody>
      </p:sp>
      <p:sp>
        <p:nvSpPr>
          <p:cNvPr id="36" name="正方形/長方形 35"/>
          <p:cNvSpPr/>
          <p:nvPr/>
        </p:nvSpPr>
        <p:spPr>
          <a:xfrm>
            <a:off x="5771543" y="5868107"/>
            <a:ext cx="1980029" cy="400110"/>
          </a:xfrm>
          <a:prstGeom prst="rect">
            <a:avLst/>
          </a:prstGeom>
        </p:spPr>
        <p:txBody>
          <a:bodyPr wrap="none">
            <a:spAutoFit/>
          </a:bodyPr>
          <a:lstStyle/>
          <a:p>
            <a:r>
              <a:rPr lang="ja-JP" altLang="en-US" sz="2000" dirty="0">
                <a:latin typeface="メイリオ" panose="020B0604030504040204" pitchFamily="50" charset="-128"/>
                <a:ea typeface="メイリオ" panose="020B0604030504040204" pitchFamily="50" charset="-128"/>
              </a:rPr>
              <a:t>改変して再利用</a:t>
            </a:r>
          </a:p>
        </p:txBody>
      </p:sp>
      <p:sp>
        <p:nvSpPr>
          <p:cNvPr id="32" name="テキスト ボックス 31"/>
          <p:cNvSpPr txBox="1"/>
          <p:nvPr/>
        </p:nvSpPr>
        <p:spPr>
          <a:xfrm>
            <a:off x="7399973" y="3646630"/>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15077018"/>
      </p:ext>
    </p:extLst>
  </p:cSld>
  <p:clrMapOvr>
    <a:masterClrMapping/>
  </p:clrMapOvr>
  <mc:AlternateContent xmlns:mc="http://schemas.openxmlformats.org/markup-compatibility/2006" xmlns:p14="http://schemas.microsoft.com/office/powerpoint/2010/main">
    <mc:Choice Requires="p14">
      <p:transition spd="slow" p14:dur="2000" advTm="320"/>
    </mc:Choice>
    <mc:Fallback xmlns="">
      <p:transition spd="slow" advTm="32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159029"/>
            <a:ext cx="10515600" cy="1325563"/>
          </a:xfrm>
        </p:spPr>
        <p:txBody>
          <a:bodyPr/>
          <a:lstStyle/>
          <a:p>
            <a:r>
              <a:rPr lang="ja-JP" altLang="en-US" dirty="0" smtClean="0"/>
              <a:t>提案</a:t>
            </a:r>
            <a:r>
              <a:rPr lang="ja-JP" altLang="en-US" dirty="0"/>
              <a:t>ツール</a:t>
            </a:r>
            <a:r>
              <a:rPr kumimoji="1" lang="ja-JP" altLang="en-US" dirty="0" smtClean="0"/>
              <a:t>の概要</a:t>
            </a:r>
            <a:endParaRPr kumimoji="1" lang="ja-JP" altLang="en-US" dirty="0"/>
          </a:p>
        </p:txBody>
      </p:sp>
      <p:sp>
        <p:nvSpPr>
          <p:cNvPr id="69" name="スライド番号プレースホルダー 68"/>
          <p:cNvSpPr>
            <a:spLocks noGrp="1"/>
          </p:cNvSpPr>
          <p:nvPr>
            <p:ph type="sldNum" sz="quarter" idx="12"/>
          </p:nvPr>
        </p:nvSpPr>
        <p:spPr/>
        <p:txBody>
          <a:bodyPr/>
          <a:lstStyle/>
          <a:p>
            <a:fld id="{C10033A3-83AA-4A12-9CC9-27B1CF211109}" type="slidenum">
              <a:rPr lang="ja-JP" altLang="en-US" smtClean="0"/>
              <a:pPr/>
              <a:t>8</a:t>
            </a:fld>
            <a:endParaRPr lang="ja-JP" altLang="en-US" dirty="0"/>
          </a:p>
        </p:txBody>
      </p:sp>
      <p:pic>
        <p:nvPicPr>
          <p:cNvPr id="3" name="図 2"/>
          <p:cNvPicPr>
            <a:picLocks noChangeAspect="1"/>
          </p:cNvPicPr>
          <p:nvPr/>
        </p:nvPicPr>
        <p:blipFill>
          <a:blip r:embed="rId3"/>
          <a:stretch>
            <a:fillRect/>
          </a:stretch>
        </p:blipFill>
        <p:spPr>
          <a:xfrm>
            <a:off x="446259" y="1213742"/>
            <a:ext cx="11002791" cy="5564884"/>
          </a:xfrm>
          <a:prstGeom prst="rect">
            <a:avLst/>
          </a:prstGeom>
        </p:spPr>
      </p:pic>
    </p:spTree>
    <p:extLst>
      <p:ext uri="{BB962C8B-B14F-4D97-AF65-F5344CB8AC3E}">
        <p14:creationId xmlns:p14="http://schemas.microsoft.com/office/powerpoint/2010/main" val="21484612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b="1" dirty="0" smtClean="0"/>
              <a:t>Step1</a:t>
            </a:r>
            <a:r>
              <a:rPr kumimoji="1" lang="en-US" altLang="ja-JP" sz="4000" dirty="0" smtClean="0"/>
              <a:t>: </a:t>
            </a:r>
            <a:r>
              <a:rPr kumimoji="1" lang="ja-JP" altLang="en-US" sz="4000" dirty="0" smtClean="0"/>
              <a:t>類似コード片の検出</a:t>
            </a:r>
            <a:endParaRPr kumimoji="1" lang="ja-JP" altLang="en-US" sz="4000" dirty="0"/>
          </a:p>
        </p:txBody>
      </p:sp>
      <p:sp>
        <p:nvSpPr>
          <p:cNvPr id="3" name="コンテンツ プレースホルダー 2"/>
          <p:cNvSpPr>
            <a:spLocks noGrp="1"/>
          </p:cNvSpPr>
          <p:nvPr>
            <p:ph idx="1"/>
          </p:nvPr>
        </p:nvSpPr>
        <p:spPr>
          <a:xfrm>
            <a:off x="838200" y="1595438"/>
            <a:ext cx="10515600" cy="1222375"/>
          </a:xfrm>
        </p:spPr>
        <p:txBody>
          <a:bodyPr/>
          <a:lstStyle/>
          <a:p>
            <a:r>
              <a:rPr lang="ja-JP" altLang="en-US" dirty="0" smtClean="0"/>
              <a:t>類似コード検出ツール</a:t>
            </a:r>
            <a:r>
              <a:rPr lang="en-US" altLang="ja-JP" dirty="0" smtClean="0"/>
              <a:t>: NiCad[5]</a:t>
            </a:r>
          </a:p>
          <a:p>
            <a:pPr lvl="1"/>
            <a:r>
              <a:rPr lang="ja-JP" altLang="en-US" dirty="0"/>
              <a:t>ソースコードのレイアウトを変換させ，行単位でソースコードを比較する</a:t>
            </a:r>
            <a:r>
              <a:rPr lang="ja-JP" altLang="en-US" dirty="0" smtClean="0"/>
              <a:t>こと</a:t>
            </a:r>
            <a:r>
              <a:rPr lang="ja-JP" altLang="en-US" dirty="0"/>
              <a:t>で</a:t>
            </a:r>
            <a:r>
              <a:rPr lang="ja-JP" altLang="en-US" dirty="0" smtClean="0"/>
              <a:t>類似コード片を</a:t>
            </a:r>
            <a:r>
              <a:rPr lang="ja-JP" altLang="en-US" dirty="0"/>
              <a:t>検出</a:t>
            </a:r>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2926F444-8B74-4F2F-867E-9E263B246C4B}" type="slidenum">
              <a:rPr lang="ja-JP" altLang="en-US" smtClean="0"/>
              <a:pPr/>
              <a:t>9</a:t>
            </a:fld>
            <a:endParaRPr lang="ja-JP" altLang="en-US" dirty="0"/>
          </a:p>
        </p:txBody>
      </p:sp>
      <p:sp>
        <p:nvSpPr>
          <p:cNvPr id="5" name="正方形/長方形 4"/>
          <p:cNvSpPr/>
          <p:nvPr/>
        </p:nvSpPr>
        <p:spPr>
          <a:xfrm>
            <a:off x="788504" y="3379361"/>
            <a:ext cx="51117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a:latin typeface="Consolas" panose="020B0609020204030204" pitchFamily="49" charset="0"/>
              </a:rPr>
              <a:t>public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countPrice</a:t>
            </a:r>
            <a:r>
              <a:rPr lang="en-US" altLang="ja-JP" dirty="0">
                <a:latin typeface="Consolas" panose="020B0609020204030204" pitchFamily="49" charset="0"/>
              </a:rPr>
              <a:t>(</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item</a:t>
            </a:r>
            <a:r>
              <a:rPr lang="en-US" altLang="ja-JP" dirty="0" smtClean="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latin typeface="Consolas" panose="020B0609020204030204" pitchFamily="49" charset="0"/>
              </a:rPr>
              <a:t> = 0;</a:t>
            </a:r>
          </a:p>
          <a:p>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a:latin typeface="Consolas" panose="020B0609020204030204" pitchFamily="49" charset="0"/>
              </a:rPr>
              <a:t>i</a:t>
            </a:r>
            <a:r>
              <a:rPr lang="en-US" altLang="ja-JP" dirty="0">
                <a:latin typeface="Consolas" panose="020B0609020204030204" pitchFamily="49" charset="0"/>
              </a:rPr>
              <a:t>=0; </a:t>
            </a:r>
            <a:r>
              <a:rPr lang="en-US" altLang="ja-JP" dirty="0" err="1">
                <a:latin typeface="Consolas" panose="020B0609020204030204" pitchFamily="49" charset="0"/>
              </a:rPr>
              <a:t>i</a:t>
            </a:r>
            <a:r>
              <a:rPr lang="en-US" altLang="ja-JP" dirty="0">
                <a:latin typeface="Consolas" panose="020B0609020204030204" pitchFamily="49" charset="0"/>
              </a:rPr>
              <a:t> &lt;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item.length</a:t>
            </a:r>
            <a:r>
              <a:rPr lang="en-US" altLang="ja-JP" dirty="0">
                <a:latin typeface="Consolas" panose="020B0609020204030204" pitchFamily="49" charset="0"/>
              </a:rPr>
              <a:t>; </a:t>
            </a:r>
            <a:r>
              <a:rPr lang="en-US" altLang="ja-JP" dirty="0" err="1">
                <a:latin typeface="Consolas" panose="020B0609020204030204" pitchFamily="49" charset="0"/>
              </a:rPr>
              <a:t>i</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 += item[</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return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a:t>
            </a:r>
          </a:p>
        </p:txBody>
      </p:sp>
      <p:sp>
        <p:nvSpPr>
          <p:cNvPr id="6" name="正方形/長方形 5"/>
          <p:cNvSpPr/>
          <p:nvPr/>
        </p:nvSpPr>
        <p:spPr>
          <a:xfrm>
            <a:off x="6562863" y="3379361"/>
            <a:ext cx="487680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latin typeface="Consolas" panose="020B0609020204030204" pitchFamily="49" charset="0"/>
              </a:rPr>
              <a:t>= 0;</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int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cost.length</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cost[</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7" name="テキスト ボックス 6"/>
          <p:cNvSpPr txBox="1"/>
          <p:nvPr/>
        </p:nvSpPr>
        <p:spPr>
          <a:xfrm>
            <a:off x="2217255" y="5780038"/>
            <a:ext cx="2279650" cy="461665"/>
          </a:xfrm>
          <a:prstGeom prst="rect">
            <a:avLst/>
          </a:prstGeom>
          <a:noFill/>
        </p:spPr>
        <p:txBody>
          <a:bodyPr wrap="square" rtlCol="0">
            <a:spAutoFit/>
          </a:bodyPr>
          <a:lstStyle/>
          <a:p>
            <a:pPr algn="ctr"/>
            <a:r>
              <a:rPr lang="ja-JP" altLang="en-US" sz="2400" dirty="0" smtClean="0">
                <a:latin typeface="メイリオ" panose="020B0604030504040204" pitchFamily="50" charset="-128"/>
                <a:ea typeface="メイリオ" panose="020B0604030504040204" pitchFamily="50" charset="-128"/>
              </a:rPr>
              <a:t>入力コード</a:t>
            </a:r>
            <a:r>
              <a:rPr lang="ja-JP" altLang="en-US" sz="2400" dirty="0">
                <a:latin typeface="メイリオ" panose="020B0604030504040204" pitchFamily="50" charset="-128"/>
                <a:ea typeface="メイリオ" panose="020B0604030504040204" pitchFamily="50" charset="-128"/>
              </a:rPr>
              <a:t>片</a:t>
            </a:r>
            <a:endParaRPr kumimoji="1" lang="ja-JP" altLang="en-US" sz="2400"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7856055" y="5780038"/>
            <a:ext cx="2279650" cy="461665"/>
          </a:xfrm>
          <a:prstGeom prst="rect">
            <a:avLst/>
          </a:prstGeom>
          <a:noFill/>
        </p:spPr>
        <p:txBody>
          <a:bodyPr wrap="square" rtlCol="0">
            <a:spAutoFit/>
          </a:bodyPr>
          <a:lstStyle/>
          <a:p>
            <a:pPr algn="ctr"/>
            <a:r>
              <a:rPr lang="ja-JP" altLang="en-US" sz="2400" dirty="0">
                <a:latin typeface="メイリオ" panose="020B0604030504040204" pitchFamily="50" charset="-128"/>
                <a:ea typeface="メイリオ" panose="020B0604030504040204" pitchFamily="50" charset="-128"/>
              </a:rPr>
              <a:t>類似</a:t>
            </a:r>
            <a:r>
              <a:rPr lang="ja-JP" altLang="en-US" sz="2400" dirty="0" smtClean="0">
                <a:latin typeface="メイリオ" panose="020B0604030504040204" pitchFamily="50" charset="-128"/>
                <a:ea typeface="メイリオ" panose="020B0604030504040204" pitchFamily="50" charset="-128"/>
              </a:rPr>
              <a:t>コード片</a:t>
            </a:r>
            <a:endParaRPr kumimoji="1" lang="ja-JP" altLang="en-US" sz="2400" dirty="0">
              <a:latin typeface="メイリオ" panose="020B0604030504040204" pitchFamily="50" charset="-128"/>
              <a:ea typeface="メイリオ" panose="020B0604030504040204" pitchFamily="50" charset="-128"/>
            </a:endParaRPr>
          </a:p>
        </p:txBody>
      </p:sp>
      <p:sp>
        <p:nvSpPr>
          <p:cNvPr id="9" name="ストライプ矢印 8"/>
          <p:cNvSpPr/>
          <p:nvPr/>
        </p:nvSpPr>
        <p:spPr>
          <a:xfrm>
            <a:off x="5819778" y="3955673"/>
            <a:ext cx="908050" cy="1155700"/>
          </a:xfrm>
          <a:prstGeom prst="striped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1749934026"/>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2340</TotalTime>
  <Words>3480</Words>
  <Application>Microsoft Office PowerPoint</Application>
  <PresentationFormat>ワイド画面</PresentationFormat>
  <Paragraphs>651</Paragraphs>
  <Slides>47</Slides>
  <Notes>9</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47</vt:i4>
      </vt:variant>
    </vt:vector>
  </HeadingPairs>
  <TitlesOfParts>
    <vt:vector size="55" baseType="lpstr">
      <vt:lpstr>ＭＳ Ｐゴシック</vt:lpstr>
      <vt:lpstr>ＭＳ ゴシック</vt:lpstr>
      <vt:lpstr>メイリオ</vt:lpstr>
      <vt:lpstr>游ゴシック</vt:lpstr>
      <vt:lpstr>Arial</vt:lpstr>
      <vt:lpstr>Consolas</vt:lpstr>
      <vt:lpstr>Wingdings</vt:lpstr>
      <vt:lpstr>Office テーマ</vt:lpstr>
      <vt:lpstr>ソースコードの類似性に基づいた テストコード自動推薦ツールSuiteRec</vt:lpstr>
      <vt:lpstr>研究内容</vt:lpstr>
      <vt:lpstr>ソフトウェアテスト</vt:lpstr>
      <vt:lpstr>テストコード自動生成ツール</vt:lpstr>
      <vt:lpstr>自動生成ツールにおける課題</vt:lpstr>
      <vt:lpstr>テストスメル</vt:lpstr>
      <vt:lpstr>研究目的とアイディア</vt:lpstr>
      <vt:lpstr>提案ツールの概要</vt:lpstr>
      <vt:lpstr>Step1: 類似コード片の検出</vt:lpstr>
      <vt:lpstr>Step2: テストコードの検索</vt:lpstr>
      <vt:lpstr>Step3: テストスメルの検出</vt:lpstr>
      <vt:lpstr>Step4: 推薦されるテストスイートの順位付け</vt:lpstr>
      <vt:lpstr>推薦されるテストスイート</vt:lpstr>
      <vt:lpstr>評価実験</vt:lpstr>
      <vt:lpstr>リサーチクエスチョン(RQ)</vt:lpstr>
      <vt:lpstr>RQ1. SuiteRecは、高いカバレッジを持つ テストコードの作成を支援できるか？</vt:lpstr>
      <vt:lpstr>RQ2. SuiteRecは、テストコード作成を削減できるか？</vt:lpstr>
      <vt:lpstr>RQ3. SuiteRecは、テストスメルの数が少ないテストコードの作成を支援できるか？</vt:lpstr>
      <vt:lpstr>RQ4. SuiteRecの利用は、開発者のテストコード作成タスクの認識にどう影響するか？</vt:lpstr>
      <vt:lpstr>RQ4. SuiteRecの利用は、開発者のテストコード作成タスクの認識にどう影響するか？</vt:lpstr>
      <vt:lpstr>議論</vt:lpstr>
      <vt:lpstr>まとめ・今後の課題</vt:lpstr>
      <vt:lpstr>今後の計画</vt:lpstr>
      <vt:lpstr>まとめ・今後の課題</vt:lpstr>
      <vt:lpstr>PowerPoint プレゼンテーション</vt:lpstr>
      <vt:lpstr>Step3: テストスメルの検出</vt:lpstr>
      <vt:lpstr>Step1: 類似コード片の検出</vt:lpstr>
      <vt:lpstr>Step2: テストコードの検索</vt:lpstr>
      <vt:lpstr>Step2: テストコードの検索</vt:lpstr>
      <vt:lpstr>Step3: テストスメルの検出</vt:lpstr>
      <vt:lpstr>Step4: 推薦されるテストスイートの順位付け</vt:lpstr>
      <vt:lpstr>Step3: テストスメルの検出</vt:lpstr>
      <vt:lpstr>Step1: 類似コード片の検出</vt:lpstr>
      <vt:lpstr>Step2: テストコードの検索</vt:lpstr>
      <vt:lpstr>Step4: 推薦されるテストスイートの順位付け</vt:lpstr>
      <vt:lpstr>Step1: 類似コード片の検出</vt:lpstr>
      <vt:lpstr>Step2: テストコードの検索</vt:lpstr>
      <vt:lpstr>Step3: テストスメルの検出</vt:lpstr>
      <vt:lpstr>Step4: 推薦されるテストスイートの順位付け</vt:lpstr>
      <vt:lpstr>評価実験</vt:lpstr>
      <vt:lpstr>テストスメル</vt:lpstr>
      <vt:lpstr>テストスメル</vt:lpstr>
      <vt:lpstr>ソフトウェアテスト</vt:lpstr>
      <vt:lpstr>ソフトウェアテスト</vt:lpstr>
      <vt:lpstr>ソフトウェアテスト</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倉地 亮介</dc:creator>
  <cp:lastModifiedBy>倉地 亮介</cp:lastModifiedBy>
  <cp:revision>123</cp:revision>
  <dcterms:created xsi:type="dcterms:W3CDTF">2020-01-19T02:48:56Z</dcterms:created>
  <dcterms:modified xsi:type="dcterms:W3CDTF">2020-01-21T06:26:06Z</dcterms:modified>
</cp:coreProperties>
</file>

<file path=docProps/thumbnail.jpeg>
</file>